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handoutMasterIdLst>
    <p:handoutMasterId r:id="rId56"/>
  </p:handoutMasterIdLst>
  <p:sldIdLst>
    <p:sldId id="316" r:id="rId2"/>
    <p:sldId id="410" r:id="rId3"/>
    <p:sldId id="257" r:id="rId4"/>
    <p:sldId id="414" r:id="rId5"/>
    <p:sldId id="411" r:id="rId6"/>
    <p:sldId id="412" r:id="rId7"/>
    <p:sldId id="413" r:id="rId8"/>
    <p:sldId id="437" r:id="rId9"/>
    <p:sldId id="438" r:id="rId10"/>
    <p:sldId id="415" r:id="rId11"/>
    <p:sldId id="419" r:id="rId12"/>
    <p:sldId id="409" r:id="rId13"/>
    <p:sldId id="416" r:id="rId14"/>
    <p:sldId id="405" r:id="rId15"/>
    <p:sldId id="418" r:id="rId16"/>
    <p:sldId id="417" r:id="rId17"/>
    <p:sldId id="439" r:id="rId18"/>
    <p:sldId id="406" r:id="rId19"/>
    <p:sldId id="356" r:id="rId20"/>
    <p:sldId id="352" r:id="rId21"/>
    <p:sldId id="407" r:id="rId22"/>
    <p:sldId id="353" r:id="rId23"/>
    <p:sldId id="376" r:id="rId24"/>
    <p:sldId id="358" r:id="rId25"/>
    <p:sldId id="436" r:id="rId26"/>
    <p:sldId id="422" r:id="rId27"/>
    <p:sldId id="420" r:id="rId28"/>
    <p:sldId id="421" r:id="rId29"/>
    <p:sldId id="426" r:id="rId30"/>
    <p:sldId id="423" r:id="rId31"/>
    <p:sldId id="427" r:id="rId32"/>
    <p:sldId id="428" r:id="rId33"/>
    <p:sldId id="429" r:id="rId34"/>
    <p:sldId id="424" r:id="rId35"/>
    <p:sldId id="425" r:id="rId36"/>
    <p:sldId id="434" r:id="rId37"/>
    <p:sldId id="430" r:id="rId38"/>
    <p:sldId id="369" r:id="rId39"/>
    <p:sldId id="270" r:id="rId40"/>
    <p:sldId id="302" r:id="rId41"/>
    <p:sldId id="303" r:id="rId42"/>
    <p:sldId id="304" r:id="rId43"/>
    <p:sldId id="305" r:id="rId44"/>
    <p:sldId id="306" r:id="rId45"/>
    <p:sldId id="435" r:id="rId46"/>
    <p:sldId id="308" r:id="rId47"/>
    <p:sldId id="403" r:id="rId48"/>
    <p:sldId id="283" r:id="rId49"/>
    <p:sldId id="279" r:id="rId50"/>
    <p:sldId id="296" r:id="rId51"/>
    <p:sldId id="329" r:id="rId52"/>
    <p:sldId id="290" r:id="rId53"/>
    <p:sldId id="291" r:id="rId54"/>
  </p:sldIdLst>
  <p:sldSz cx="10694988" cy="7559675"/>
  <p:notesSz cx="6797675" cy="9928225"/>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8801E-9716-462D-BD9A-50235D19A687}" v="2" dt="2026-04-30T10:44:49.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95126" autoAdjust="0"/>
  </p:normalViewPr>
  <p:slideViewPr>
    <p:cSldViewPr>
      <p:cViewPr varScale="1">
        <p:scale>
          <a:sx n="96" d="100"/>
          <a:sy n="96" d="100"/>
        </p:scale>
        <p:origin x="1572" y="78"/>
      </p:cViewPr>
      <p:guideLst>
        <p:guide orient="horz" pos="2381"/>
        <p:guide pos="3368"/>
      </p:guideLst>
    </p:cSldViewPr>
  </p:slideViewPr>
  <p:outlineViewPr>
    <p:cViewPr>
      <p:scale>
        <a:sx n="33" d="100"/>
        <a:sy n="33" d="100"/>
      </p:scale>
      <p:origin x="0" y="-11814"/>
    </p:cViewPr>
  </p:outlineViewPr>
  <p:notesTextViewPr>
    <p:cViewPr>
      <p:scale>
        <a:sx n="1" d="1"/>
        <a:sy n="1" d="1"/>
      </p:scale>
      <p:origin x="0" y="0"/>
    </p:cViewPr>
  </p:notesTextViewPr>
  <p:sorterViewPr>
    <p:cViewPr>
      <p:scale>
        <a:sx n="80" d="100"/>
        <a:sy n="80" d="100"/>
      </p:scale>
      <p:origin x="0" y="1326"/>
    </p:cViewPr>
  </p:sorterViewPr>
  <p:notesViewPr>
    <p:cSldViewPr>
      <p:cViewPr varScale="1">
        <p:scale>
          <a:sx n="50" d="100"/>
          <a:sy n="50"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3"/>
          </p:nvPr>
        </p:nvSpPr>
        <p:spPr>
          <a:xfrm>
            <a:off x="3850092" y="9430736"/>
            <a:ext cx="2946065" cy="497489"/>
          </a:xfrm>
          <a:prstGeom prst="rect">
            <a:avLst/>
          </a:prstGeom>
        </p:spPr>
        <p:txBody>
          <a:bodyPr vert="horz" lIns="88221" tIns="44111" rIns="88221" bIns="44111" rtlCol="0" anchor="b"/>
          <a:lstStyle>
            <a:lvl1pPr algn="r">
              <a:defRPr sz="1200"/>
            </a:lvl1pPr>
          </a:lstStyle>
          <a:p>
            <a:fld id="{795FA41D-51DA-4726-A825-FD9AACDF81E9}" type="slidenum">
              <a:rPr lang="fr-FR" smtClean="0"/>
              <a:t>‹#›</a:t>
            </a:fld>
            <a:endParaRPr lang="fr-FR" dirty="0"/>
          </a:p>
        </p:txBody>
      </p:sp>
    </p:spTree>
    <p:extLst>
      <p:ext uri="{BB962C8B-B14F-4D97-AF65-F5344CB8AC3E}">
        <p14:creationId xmlns:p14="http://schemas.microsoft.com/office/powerpoint/2010/main" val="27342293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70" tIns="47785" rIns="95570" bIns="47785" rtlCol="0"/>
          <a:lstStyle>
            <a:lvl1pPr algn="l">
              <a:defRPr sz="13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5570" tIns="47785" rIns="95570" bIns="47785" rtlCol="0"/>
          <a:lstStyle>
            <a:lvl1pPr algn="r">
              <a:defRPr sz="1300"/>
            </a:lvl1pPr>
          </a:lstStyle>
          <a:p>
            <a:fld id="{D5E91022-3413-46CF-8C09-3D8C0144FB57}" type="datetimeFigureOut">
              <a:rPr lang="en-US" smtClean="0"/>
              <a:t>4/30/2026</a:t>
            </a:fld>
            <a:endParaRPr lang="en-US"/>
          </a:p>
        </p:txBody>
      </p:sp>
      <p:sp>
        <p:nvSpPr>
          <p:cNvPr id="4" name="Slide Image Placeholder 3"/>
          <p:cNvSpPr>
            <a:spLocks noGrp="1" noRot="1" noChangeAspect="1"/>
          </p:cNvSpPr>
          <p:nvPr>
            <p:ph type="sldImg" idx="2"/>
          </p:nvPr>
        </p:nvSpPr>
        <p:spPr>
          <a:xfrm>
            <a:off x="765175" y="744538"/>
            <a:ext cx="5267325" cy="3724275"/>
          </a:xfrm>
          <a:prstGeom prst="rect">
            <a:avLst/>
          </a:prstGeom>
          <a:noFill/>
          <a:ln w="12700">
            <a:solidFill>
              <a:prstClr val="black"/>
            </a:solidFill>
          </a:ln>
        </p:spPr>
        <p:txBody>
          <a:bodyPr vert="horz" lIns="95570" tIns="47785" rIns="95570" bIns="47785"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5570" tIns="47785" rIns="95570" bIns="47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5570" tIns="47785" rIns="95570"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5570" tIns="47785" rIns="95570" bIns="47785" rtlCol="0" anchor="b"/>
          <a:lstStyle>
            <a:lvl1pPr algn="r">
              <a:defRPr sz="1300"/>
            </a:lvl1pPr>
          </a:lstStyle>
          <a:p>
            <a:fld id="{127B1761-C2BF-4BFD-9551-E2EDF1E33CA1}" type="slidenum">
              <a:rPr lang="en-US" smtClean="0"/>
              <a:t>‹#›</a:t>
            </a:fld>
            <a:endParaRPr lang="en-US" dirty="0"/>
          </a:p>
        </p:txBody>
      </p:sp>
    </p:spTree>
    <p:extLst>
      <p:ext uri="{BB962C8B-B14F-4D97-AF65-F5344CB8AC3E}">
        <p14:creationId xmlns:p14="http://schemas.microsoft.com/office/powerpoint/2010/main" val="2972992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9358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2300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0731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7900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1917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127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lvl1pPr defTabSz="968995">
              <a:defRPr sz="600" b="1">
                <a:solidFill>
                  <a:schemeClr val="accent2"/>
                </a:solidFill>
                <a:latin typeface="Arial" charset="0"/>
              </a:defRPr>
            </a:lvl1pPr>
            <a:lvl2pPr marL="769930" indent="-296126" defTabSz="968995">
              <a:defRPr sz="600" b="1">
                <a:solidFill>
                  <a:schemeClr val="accent2"/>
                </a:solidFill>
                <a:latin typeface="Arial" charset="0"/>
              </a:defRPr>
            </a:lvl2pPr>
            <a:lvl3pPr marL="1184509" indent="-236901" defTabSz="968995">
              <a:defRPr sz="600" b="1">
                <a:solidFill>
                  <a:schemeClr val="accent2"/>
                </a:solidFill>
                <a:latin typeface="Arial" charset="0"/>
              </a:defRPr>
            </a:lvl3pPr>
            <a:lvl4pPr marL="1658313" indent="-236901" defTabSz="968995">
              <a:defRPr sz="600" b="1">
                <a:solidFill>
                  <a:schemeClr val="accent2"/>
                </a:solidFill>
                <a:latin typeface="Arial" charset="0"/>
              </a:defRPr>
            </a:lvl4pPr>
            <a:lvl5pPr marL="2132115" indent="-236901" defTabSz="968995">
              <a:defRPr sz="600" b="1">
                <a:solidFill>
                  <a:schemeClr val="accent2"/>
                </a:solidFill>
                <a:latin typeface="Arial" charset="0"/>
              </a:defRPr>
            </a:lvl5pPr>
            <a:lvl6pPr marL="2605919" indent="-236901" algn="r" defTabSz="968995" eaLnBrk="0" fontAlgn="base" hangingPunct="0">
              <a:spcBef>
                <a:spcPct val="50000"/>
              </a:spcBef>
              <a:spcAft>
                <a:spcPct val="0"/>
              </a:spcAft>
              <a:defRPr sz="600" b="1">
                <a:solidFill>
                  <a:schemeClr val="accent2"/>
                </a:solidFill>
                <a:latin typeface="Arial" charset="0"/>
              </a:defRPr>
            </a:lvl6pPr>
            <a:lvl7pPr marL="3079724" indent="-236901" algn="r" defTabSz="968995" eaLnBrk="0" fontAlgn="base" hangingPunct="0">
              <a:spcBef>
                <a:spcPct val="50000"/>
              </a:spcBef>
              <a:spcAft>
                <a:spcPct val="0"/>
              </a:spcAft>
              <a:defRPr sz="600" b="1">
                <a:solidFill>
                  <a:schemeClr val="accent2"/>
                </a:solidFill>
                <a:latin typeface="Arial" charset="0"/>
              </a:defRPr>
            </a:lvl7pPr>
            <a:lvl8pPr marL="3553527" indent="-236901" algn="r" defTabSz="968995" eaLnBrk="0" fontAlgn="base" hangingPunct="0">
              <a:spcBef>
                <a:spcPct val="50000"/>
              </a:spcBef>
              <a:spcAft>
                <a:spcPct val="0"/>
              </a:spcAft>
              <a:defRPr sz="600" b="1">
                <a:solidFill>
                  <a:schemeClr val="accent2"/>
                </a:solidFill>
                <a:latin typeface="Arial" charset="0"/>
              </a:defRPr>
            </a:lvl8pPr>
            <a:lvl9pPr marL="4027330" indent="-236901" algn="r" defTabSz="968995" eaLnBrk="0" fontAlgn="base" hangingPunct="0">
              <a:spcBef>
                <a:spcPct val="50000"/>
              </a:spcBef>
              <a:spcAft>
                <a:spcPct val="0"/>
              </a:spcAft>
              <a:defRPr sz="600" b="1">
                <a:solidFill>
                  <a:schemeClr val="accent2"/>
                </a:solidFill>
                <a:latin typeface="Arial" charset="0"/>
              </a:defRPr>
            </a:lvl9pPr>
          </a:lstStyle>
          <a:p>
            <a:r>
              <a:rPr lang="en-US" altLang="en-US" sz="1000" b="0" dirty="0">
                <a:solidFill>
                  <a:schemeClr val="tx1"/>
                </a:solidFill>
                <a:latin typeface="Times New Roman" pitchFamily="18" charset="0"/>
              </a:rPr>
              <a:t>Restricted</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a:lstStyle/>
          <a:p>
            <a:pPr eaLnBrk="1" hangingPunct="1"/>
            <a:endParaRPr lang="fr-FR" altLang="en-US" dirty="0"/>
          </a:p>
        </p:txBody>
      </p:sp>
    </p:spTree>
    <p:extLst>
      <p:ext uri="{BB962C8B-B14F-4D97-AF65-F5344CB8AC3E}">
        <p14:creationId xmlns:p14="http://schemas.microsoft.com/office/powerpoint/2010/main" val="321069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565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0"/>
          </p:nvPr>
        </p:nvSpPr>
        <p:spPr>
          <a:xfrm>
            <a:off x="786130" y="762000"/>
            <a:ext cx="5511800" cy="6197600"/>
          </a:xfrm>
          <a:prstGeom prst="rect">
            <a:avLst/>
          </a:prstGeom>
          <a:noFill/>
          <a:ln w="0" cmpd="sng">
            <a:noFill/>
            <a:prstDash val="solid"/>
          </a:ln>
        </p:spPr>
        <p:txBody>
          <a:bodyPr vert="horz" lIns="0" tIns="8255" rIns="0" bIns="0" anchor="t"/>
          <a:lstStyle/>
          <a:p>
            <a:pPr marL="45720" marR="0" indent="0" algn="l">
              <a:lnSpc>
                <a:spcPts val="2500"/>
              </a:lnSpc>
              <a:spcAft>
                <a:spcPts val="0"/>
              </a:spcAft>
            </a:pPr>
            <a:r>
              <a:rPr lang="fr-FR" sz="2200" spc="-15">
                <a:solidFill>
                  <a:srgbClr val="FF0000"/>
                </a:solidFill>
                <a:latin typeface="Arial" panose="02020603050405020304" pitchFamily="2"/>
              </a:rPr>
              <a:t>Contents </a:t>
            </a:r>
          </a:p>
          <a:p>
            <a:pPr marL="594360" marR="0" indent="228600" algn="l">
              <a:lnSpc>
                <a:spcPts val="2000"/>
              </a:lnSpc>
              <a:spcBef>
                <a:spcPts val="11715"/>
              </a:spcBef>
              <a:spcAft>
                <a:spcPts val="0"/>
              </a:spcAft>
              <a:buFont typeface="Arial"/>
              <a:buAutoNum type="arabicPeriod"/>
            </a:pPr>
            <a:r>
              <a:rPr lang="fr-FR" sz="1600" b="1" spc="0">
                <a:solidFill>
                  <a:srgbClr val="000000"/>
                </a:solidFill>
                <a:latin typeface="Arial" panose="02020603050405020304" pitchFamily="2"/>
              </a:rPr>
              <a:t>Regulatory environment </a:t>
            </a:r>
          </a:p>
          <a:p>
            <a:pPr marL="594360" marR="0" indent="228600" algn="l">
              <a:lnSpc>
                <a:spcPts val="2000"/>
              </a:lnSpc>
              <a:spcBef>
                <a:spcPts val="0"/>
              </a:spcBef>
              <a:spcAft>
                <a:spcPts val="0"/>
              </a:spcAft>
              <a:buFont typeface="Arial"/>
              <a:buAutoNum type="arabicPeriod"/>
            </a:pPr>
            <a:r>
              <a:rPr lang="fr-FR" sz="1600" b="1" spc="0">
                <a:solidFill>
                  <a:srgbClr val="000000"/>
                </a:solidFill>
                <a:latin typeface="Arial" panose="02020603050405020304" pitchFamily="2"/>
              </a:rPr>
              <a:t>Trend &amp; comparative Analysis </a:t>
            </a:r>
          </a:p>
          <a:p>
            <a:pPr marL="594360" marR="0" indent="228600" algn="l">
              <a:lnSpc>
                <a:spcPts val="2000"/>
              </a:lnSpc>
              <a:spcBef>
                <a:spcPts val="0"/>
              </a:spcBef>
              <a:spcAft>
                <a:spcPts val="0"/>
              </a:spcAft>
              <a:buFont typeface="Arial"/>
              <a:buAutoNum type="arabicPeriod"/>
            </a:pPr>
            <a:r>
              <a:rPr lang="fr-FR" sz="1600" b="1" spc="0">
                <a:solidFill>
                  <a:srgbClr val="000000"/>
                </a:solidFill>
                <a:latin typeface="Arial" panose="02020603050405020304" pitchFamily="2"/>
              </a:rPr>
              <a:t>High Level Overview </a:t>
            </a:r>
          </a:p>
          <a:p>
            <a:pPr marL="594360" marR="0" indent="228600" algn="l">
              <a:lnSpc>
                <a:spcPts val="2000"/>
              </a:lnSpc>
              <a:spcBef>
                <a:spcPts val="20"/>
              </a:spcBef>
              <a:spcAft>
                <a:spcPts val="0"/>
              </a:spcAft>
              <a:buFont typeface="Arial"/>
              <a:buAutoNum type="arabicPeriod"/>
            </a:pPr>
            <a:r>
              <a:rPr lang="fr-FR" sz="1600" b="1" spc="-5">
                <a:solidFill>
                  <a:srgbClr val="000000"/>
                </a:solidFill>
                <a:latin typeface="Arial" panose="02020603050405020304" pitchFamily="2"/>
              </a:rPr>
              <a:t>EBA Proposal </a:t>
            </a:r>
          </a:p>
          <a:p>
            <a:pPr marL="594360" marR="0" indent="228600" algn="l">
              <a:lnSpc>
                <a:spcPts val="2000"/>
              </a:lnSpc>
              <a:spcBef>
                <a:spcPts val="0"/>
              </a:spcBef>
              <a:spcAft>
                <a:spcPts val="0"/>
              </a:spcAft>
              <a:buFont typeface="Arial"/>
              <a:buAutoNum type="arabicPeriod"/>
            </a:pPr>
            <a:r>
              <a:rPr lang="fr-FR" sz="1600" b="1" spc="-15">
                <a:solidFill>
                  <a:srgbClr val="000000"/>
                </a:solidFill>
                <a:latin typeface="Arial" panose="02020603050405020304" pitchFamily="2"/>
              </a:rPr>
              <a:t>Methodology: review of uncertainty components </a:t>
            </a:r>
          </a:p>
          <a:p>
            <a:pPr marL="594360" marR="0" indent="228600" algn="l">
              <a:lnSpc>
                <a:spcPts val="2000"/>
              </a:lnSpc>
              <a:spcBef>
                <a:spcPts val="0"/>
              </a:spcBef>
              <a:spcAft>
                <a:spcPts val="0"/>
              </a:spcAft>
              <a:buFont typeface="Arial"/>
              <a:buAutoNum type="arabicPeriod"/>
            </a:pPr>
            <a:r>
              <a:rPr lang="fr-FR" sz="1600" b="1" spc="0">
                <a:solidFill>
                  <a:srgbClr val="000000"/>
                </a:solidFill>
                <a:latin typeface="Arial" panose="02020603050405020304" pitchFamily="2"/>
              </a:rPr>
              <a:t>Methodology: review of aggregation </a:t>
            </a:r>
          </a:p>
          <a:p>
            <a:pPr marL="594360" marR="0" indent="228600" algn="l">
              <a:lnSpc>
                <a:spcPts val="2000"/>
              </a:lnSpc>
              <a:spcBef>
                <a:spcPts val="20"/>
              </a:spcBef>
              <a:spcAft>
                <a:spcPts val="0"/>
              </a:spcAft>
              <a:buFont typeface="Arial"/>
              <a:buAutoNum type="arabicPeriod"/>
            </a:pPr>
            <a:r>
              <a:rPr lang="fr-FR" sz="1600" b="1" spc="0">
                <a:solidFill>
                  <a:srgbClr val="000000"/>
                </a:solidFill>
                <a:latin typeface="Arial" panose="02020603050405020304" pitchFamily="2"/>
              </a:rPr>
              <a:t>Methodology: review of uncertainty cushion </a:t>
            </a:r>
          </a:p>
          <a:p>
            <a:pPr marL="594360" marR="0" indent="228600" algn="l">
              <a:lnSpc>
                <a:spcPts val="2000"/>
              </a:lnSpc>
              <a:spcBef>
                <a:spcPts val="0"/>
              </a:spcBef>
              <a:spcAft>
                <a:spcPts val="0"/>
              </a:spcAft>
              <a:buFont typeface="Arial"/>
              <a:buAutoNum type="arabicPeriod"/>
            </a:pPr>
            <a:r>
              <a:rPr lang="fr-FR" sz="1600" b="1" spc="0">
                <a:solidFill>
                  <a:srgbClr val="000000"/>
                </a:solidFill>
                <a:latin typeface="Arial" panose="02020603050405020304" pitchFamily="2"/>
              </a:rPr>
              <a:t>Methodology: review of regulatory offsets </a:t>
            </a:r>
          </a:p>
          <a:p>
            <a:pPr marL="594360" marR="0" indent="228600" algn="l">
              <a:lnSpc>
                <a:spcPts val="2000"/>
              </a:lnSpc>
              <a:spcBef>
                <a:spcPts val="0"/>
              </a:spcBef>
              <a:spcAft>
                <a:spcPts val="0"/>
              </a:spcAft>
              <a:buFont typeface="Arial"/>
              <a:buAutoNum type="arabicPeriod"/>
            </a:pPr>
            <a:r>
              <a:rPr lang="fr-FR" sz="1600" b="1" spc="-5">
                <a:solidFill>
                  <a:srgbClr val="000000"/>
                </a:solidFill>
                <a:latin typeface="Arial" panose="02020603050405020304" pitchFamily="2"/>
              </a:rPr>
              <a:t>Process </a:t>
            </a:r>
          </a:p>
          <a:p>
            <a:pPr marL="594360" marR="1737360" indent="0" algn="l">
              <a:lnSpc>
                <a:spcPts val="2000"/>
              </a:lnSpc>
              <a:spcBef>
                <a:spcPts val="15"/>
              </a:spcBef>
              <a:spcAft>
                <a:spcPts val="0"/>
              </a:spcAft>
            </a:pPr>
            <a:r>
              <a:rPr lang="fr-FR" sz="1600" b="1" spc="-10">
                <a:solidFill>
                  <a:srgbClr val="000000"/>
                </a:solidFill>
                <a:latin typeface="Arial" panose="02020603050405020304" pitchFamily="2"/>
              </a:rPr>
              <a:t>10.Documentation &amp; Governance </a:t>
            </a:r>
            <a:r>
              <a:rPr lang="fr-FR" sz="1600" b="1" spc="-10">
                <a:solidFill>
                  <a:srgbClr val="FF0000"/>
                </a:solidFill>
                <a:latin typeface="Arial" panose="02020603050405020304" pitchFamily="2"/>
              </a:rPr>
              <a:t>11.</a:t>
            </a:r>
            <a:r>
              <a:rPr lang="fr-FR" sz="1600" b="1" spc="-10">
                <a:solidFill>
                  <a:srgbClr val="000000"/>
                </a:solidFill>
                <a:latin typeface="Arial" panose="02020603050405020304" pitchFamily="2"/>
              </a:rPr>
              <a:t> Matters of attention </a:t>
            </a:r>
          </a:p>
          <a:p>
            <a:pPr marL="0" marR="0" indent="0" algn="l">
              <a:lnSpc>
                <a:spcPts val="1400"/>
              </a:lnSpc>
              <a:spcBef>
                <a:spcPts val="10395"/>
              </a:spcBef>
              <a:spcAft>
                <a:spcPts val="785"/>
              </a:spcAft>
            </a:pPr>
            <a:r>
              <a:rPr lang="fr-FR" sz="1200" b="1" spc="-10">
                <a:solidFill>
                  <a:srgbClr val="999999"/>
                </a:solidFill>
                <a:latin typeface="Arial" panose="02020603050405020304" pitchFamily="2"/>
              </a:rPr>
              <a:t>RESTRICTED INFORMATION </a:t>
            </a:r>
          </a:p>
        </p:txBody>
      </p:sp>
      <p:sp>
        <p:nvSpPr>
          <p:cNvPr id="14" name="Text Placeholder 13"/>
          <p:cNvSpPr>
            <a:spLocks noGrp="1"/>
          </p:cNvSpPr>
          <p:nvPr>
            <p:ph type="body" idx="10"/>
          </p:nvPr>
        </p:nvSpPr>
        <p:spPr>
          <a:xfrm>
            <a:off x="9501505" y="6824345"/>
            <a:ext cx="180975" cy="135255"/>
          </a:xfrm>
          <a:prstGeom prst="rect">
            <a:avLst/>
          </a:prstGeom>
          <a:noFill/>
          <a:ln w="0" cmpd="sng">
            <a:noFill/>
            <a:prstDash val="solid"/>
          </a:ln>
        </p:spPr>
        <p:txBody>
          <a:bodyPr vert="horz" lIns="0" tIns="0" rIns="0" bIns="0" anchor="t"/>
          <a:lstStyle/>
          <a:p>
            <a:pPr marL="0" marR="0" indent="0" algn="l">
              <a:lnSpc>
                <a:spcPts val="1000"/>
              </a:lnSpc>
              <a:spcAft>
                <a:spcPts val="75"/>
              </a:spcAft>
            </a:pPr>
            <a:r>
              <a:rPr lang="fr-FR" sz="900" spc="0">
                <a:solidFill>
                  <a:srgbClr val="000000"/>
                </a:solidFill>
                <a:latin typeface="Arial" panose="02020603050405020304" pitchFamily="2"/>
              </a:rPr>
              <a:t>2 </a:t>
            </a:r>
          </a:p>
        </p:txBody>
      </p:sp>
      <p:sp>
        <p:nvSpPr>
          <p:cNvPr id="2" name="Footer Placeholder 1"/>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 Placeholder 160"/>
          <p:cNvSpPr>
            <a:spLocks noGrp="1"/>
          </p:cNvSpPr>
          <p:nvPr>
            <p:ph type="body" idx="10"/>
          </p:nvPr>
        </p:nvSpPr>
        <p:spPr>
          <a:xfrm>
            <a:off x="638175" y="673100"/>
            <a:ext cx="9184640" cy="417830"/>
          </a:xfrm>
          <a:prstGeom prst="rect">
            <a:avLst/>
          </a:prstGeom>
          <a:noFill/>
          <a:ln w="0" cmpd="sng">
            <a:noFill/>
            <a:prstDash val="solid"/>
          </a:ln>
        </p:spPr>
        <p:txBody>
          <a:bodyPr vert="horz" lIns="0" tIns="2540" rIns="0" bIns="0" anchor="t"/>
          <a:lstStyle/>
          <a:p>
            <a:pPr marL="137160" marR="0" indent="0" algn="l">
              <a:lnSpc>
                <a:spcPts val="2500"/>
              </a:lnSpc>
              <a:spcAft>
                <a:spcPts val="720"/>
              </a:spcAft>
            </a:pPr>
            <a:r>
              <a:rPr lang="fr-FR" sz="2200" spc="0">
                <a:solidFill>
                  <a:srgbClr val="FF0000"/>
                </a:solidFill>
                <a:latin typeface="Arial" panose="02020603050405020304" pitchFamily="2"/>
              </a:rPr>
              <a:t>Prudent Valuation: EBA RTS High Level Overview </a:t>
            </a:r>
          </a:p>
        </p:txBody>
      </p:sp>
      <p:sp>
        <p:nvSpPr>
          <p:cNvPr id="164" name="Text Placeholder 163"/>
          <p:cNvSpPr>
            <a:spLocks noGrp="1"/>
          </p:cNvSpPr>
          <p:nvPr>
            <p:ph type="body" idx="10"/>
          </p:nvPr>
        </p:nvSpPr>
        <p:spPr>
          <a:xfrm>
            <a:off x="883920" y="2399030"/>
            <a:ext cx="701040" cy="75565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800" spc="0">
                <a:solidFill>
                  <a:srgbClr val="000000"/>
                </a:solidFill>
                <a:latin typeface="Arial" panose="02020603050405020304" pitchFamily="2"/>
              </a:rPr>
              <a:t>Level 3: Based on Existing Disclosures </a:t>
            </a:r>
          </a:p>
          <a:p>
            <a:pPr marL="0" marR="0" indent="0" algn="l">
              <a:lnSpc>
                <a:spcPts val="1000"/>
              </a:lnSpc>
              <a:spcBef>
                <a:spcPts val="335"/>
              </a:spcBef>
              <a:spcAft>
                <a:spcPts val="0"/>
              </a:spcAft>
            </a:pPr>
            <a:r>
              <a:rPr lang="fr-FR" sz="800" spc="0">
                <a:solidFill>
                  <a:srgbClr val="000000"/>
                </a:solidFill>
                <a:latin typeface="Arial" panose="02020603050405020304" pitchFamily="2"/>
              </a:rPr>
              <a:t>Level 1&amp;2: Based on main risk factors </a:t>
            </a:r>
          </a:p>
        </p:txBody>
      </p:sp>
      <p:sp>
        <p:nvSpPr>
          <p:cNvPr id="165" name="Text Placeholder 164"/>
          <p:cNvSpPr>
            <a:spLocks noGrp="1"/>
          </p:cNvSpPr>
          <p:nvPr>
            <p:ph type="body" idx="10"/>
          </p:nvPr>
        </p:nvSpPr>
        <p:spPr>
          <a:xfrm>
            <a:off x="914400" y="3806825"/>
            <a:ext cx="606425" cy="350520"/>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fr-FR" sz="1000" b="1" spc="-10">
                <a:solidFill>
                  <a:srgbClr val="00B04F"/>
                </a:solidFill>
                <a:latin typeface="Arial" panose="02020603050405020304" pitchFamily="2"/>
              </a:rPr>
              <a:t>50% </a:t>
            </a:r>
            <a:r>
              <a:rPr lang="fr-FR" sz="800" spc="-10">
                <a:solidFill>
                  <a:srgbClr val="00B04F"/>
                </a:solidFill>
                <a:latin typeface="Arial" panose="02020603050405020304" pitchFamily="2"/>
              </a:rPr>
              <a:t>Netting </a:t>
            </a:r>
            <a:br/>
            <a:r>
              <a:rPr lang="fr-FR" sz="800" spc="-10">
                <a:solidFill>
                  <a:srgbClr val="00B04F"/>
                </a:solidFill>
                <a:latin typeface="Arial" panose="02020603050405020304" pitchFamily="2"/>
              </a:rPr>
              <a:t>across asset </a:t>
            </a:r>
            <a:br/>
            <a:r>
              <a:rPr lang="fr-FR" sz="800" spc="-10">
                <a:solidFill>
                  <a:srgbClr val="00B04F"/>
                </a:solidFill>
                <a:latin typeface="Arial" panose="02020603050405020304" pitchFamily="2"/>
              </a:rPr>
              <a:t>classes </a:t>
            </a:r>
          </a:p>
        </p:txBody>
      </p:sp>
      <p:sp>
        <p:nvSpPr>
          <p:cNvPr id="166" name="Text Placeholder 165"/>
          <p:cNvSpPr>
            <a:spLocks noGrp="1"/>
          </p:cNvSpPr>
          <p:nvPr>
            <p:ph type="body" idx="10"/>
          </p:nvPr>
        </p:nvSpPr>
        <p:spPr>
          <a:xfrm>
            <a:off x="948055" y="1368425"/>
            <a:ext cx="664210" cy="44831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800" spc="0">
                <a:solidFill>
                  <a:srgbClr val="000000"/>
                </a:solidFill>
                <a:latin typeface="Arial" panose="02020603050405020304" pitchFamily="2"/>
              </a:rPr>
              <a:t>Mid Market Uncertainty for Levels 1-2 &amp; Level 3 </a:t>
            </a:r>
          </a:p>
        </p:txBody>
      </p:sp>
      <p:sp>
        <p:nvSpPr>
          <p:cNvPr id="167" name="Text Placeholder 166"/>
          <p:cNvSpPr>
            <a:spLocks noGrp="1"/>
          </p:cNvSpPr>
          <p:nvPr>
            <p:ph type="body" idx="10"/>
          </p:nvPr>
        </p:nvSpPr>
        <p:spPr>
          <a:xfrm>
            <a:off x="2142490" y="2538730"/>
            <a:ext cx="619125" cy="469900"/>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fr-FR" sz="800" spc="0">
                <a:solidFill>
                  <a:srgbClr val="000000"/>
                </a:solidFill>
                <a:latin typeface="Arial" panose="02020603050405020304" pitchFamily="2"/>
              </a:rPr>
              <a:t>Case-specific </a:t>
            </a:r>
            <a:br/>
            <a:r>
              <a:rPr lang="fr-FR" sz="800" spc="0">
                <a:solidFill>
                  <a:srgbClr val="000000"/>
                </a:solidFill>
                <a:latin typeface="Arial" panose="02020603050405020304" pitchFamily="2"/>
              </a:rPr>
              <a:t>analysis for </a:t>
            </a:r>
            <a:br/>
            <a:r>
              <a:rPr lang="fr-FR" sz="800" spc="0">
                <a:solidFill>
                  <a:srgbClr val="000000"/>
                </a:solidFill>
                <a:latin typeface="Arial" panose="02020603050405020304" pitchFamily="2"/>
              </a:rPr>
              <a:t>concentrated </a:t>
            </a:r>
            <a:br/>
            <a:r>
              <a:rPr lang="fr-FR" sz="800" spc="0">
                <a:solidFill>
                  <a:srgbClr val="000000"/>
                </a:solidFill>
                <a:latin typeface="Arial" panose="02020603050405020304" pitchFamily="2"/>
              </a:rPr>
              <a:t>positions </a:t>
            </a:r>
          </a:p>
        </p:txBody>
      </p:sp>
      <p:sp>
        <p:nvSpPr>
          <p:cNvPr id="168" name="Text Placeholder 167"/>
          <p:cNvSpPr>
            <a:spLocks noGrp="1"/>
          </p:cNvSpPr>
          <p:nvPr>
            <p:ph type="body" idx="10"/>
          </p:nvPr>
        </p:nvSpPr>
        <p:spPr>
          <a:xfrm>
            <a:off x="2218690" y="1450975"/>
            <a:ext cx="631190" cy="225425"/>
          </a:xfrm>
          <a:prstGeom prst="rect">
            <a:avLst/>
          </a:prstGeom>
          <a:noFill/>
          <a:ln w="0" cmpd="sng">
            <a:noFill/>
            <a:prstDash val="solid"/>
          </a:ln>
        </p:spPr>
        <p:txBody>
          <a:bodyPr vert="horz" lIns="0" tIns="0" rIns="0" bIns="0" anchor="t"/>
          <a:lstStyle/>
          <a:p>
            <a:pPr marL="45720" marR="0" indent="-45720" algn="l">
              <a:lnSpc>
                <a:spcPts val="900"/>
              </a:lnSpc>
              <a:spcAft>
                <a:spcPts val="0"/>
              </a:spcAft>
            </a:pPr>
            <a:r>
              <a:rPr lang="fr-FR" sz="800" spc="-5">
                <a:solidFill>
                  <a:srgbClr val="000000"/>
                </a:solidFill>
                <a:latin typeface="Arial" panose="02020603050405020304" pitchFamily="2"/>
              </a:rPr>
              <a:t>Concentration Uncertainty </a:t>
            </a:r>
          </a:p>
        </p:txBody>
      </p:sp>
      <p:sp>
        <p:nvSpPr>
          <p:cNvPr id="171" name="Text Placeholder 170"/>
          <p:cNvSpPr>
            <a:spLocks noGrp="1"/>
          </p:cNvSpPr>
          <p:nvPr>
            <p:ph type="body" idx="10"/>
          </p:nvPr>
        </p:nvSpPr>
        <p:spPr>
          <a:xfrm>
            <a:off x="3578225" y="3870960"/>
            <a:ext cx="579120" cy="347345"/>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fr-FR" sz="1000" b="1" spc="-10">
                <a:solidFill>
                  <a:srgbClr val="00B04F"/>
                </a:solidFill>
                <a:latin typeface="Arial" panose="02020603050405020304" pitchFamily="2"/>
              </a:rPr>
              <a:t>50</a:t>
            </a:r>
            <a:r>
              <a:rPr lang="fr-FR" sz="800" b="1" spc="-10">
                <a:solidFill>
                  <a:srgbClr val="00B04F"/>
                </a:solidFill>
                <a:latin typeface="Arial" panose="02020603050405020304" pitchFamily="2"/>
              </a:rPr>
              <a:t>% </a:t>
            </a:r>
            <a:r>
              <a:rPr lang="fr-FR" sz="800" spc="-10">
                <a:solidFill>
                  <a:srgbClr val="00B04F"/>
                </a:solidFill>
                <a:latin typeface="Arial" panose="02020603050405020304" pitchFamily="2"/>
              </a:rPr>
              <a:t>Netting </a:t>
            </a:r>
            <a:br/>
            <a:r>
              <a:rPr lang="fr-FR" sz="800" spc="-10">
                <a:solidFill>
                  <a:srgbClr val="00B04F"/>
                </a:solidFill>
                <a:latin typeface="Arial" panose="02020603050405020304" pitchFamily="2"/>
              </a:rPr>
              <a:t>across asset </a:t>
            </a:r>
            <a:br/>
            <a:r>
              <a:rPr lang="fr-FR" sz="800" spc="-10">
                <a:solidFill>
                  <a:srgbClr val="00B04F"/>
                </a:solidFill>
                <a:latin typeface="Arial" panose="02020603050405020304" pitchFamily="2"/>
              </a:rPr>
              <a:t>classes </a:t>
            </a:r>
          </a:p>
        </p:txBody>
      </p:sp>
      <p:sp>
        <p:nvSpPr>
          <p:cNvPr id="172" name="Text Placeholder 171"/>
          <p:cNvSpPr>
            <a:spLocks noGrp="1"/>
          </p:cNvSpPr>
          <p:nvPr>
            <p:ph type="body" idx="10"/>
          </p:nvPr>
        </p:nvSpPr>
        <p:spPr>
          <a:xfrm>
            <a:off x="3581400" y="2663825"/>
            <a:ext cx="572770" cy="466725"/>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fr-FR" sz="800" spc="-5">
                <a:solidFill>
                  <a:srgbClr val="000000"/>
                </a:solidFill>
                <a:latin typeface="Arial" panose="02020603050405020304" pitchFamily="2"/>
              </a:rPr>
              <a:t>Analysis of </a:t>
            </a:r>
            <a:br/>
            <a:r>
              <a:rPr lang="fr-FR" sz="800" spc="-5">
                <a:solidFill>
                  <a:srgbClr val="000000"/>
                </a:solidFill>
                <a:latin typeface="Arial" panose="02020603050405020304" pitchFamily="2"/>
              </a:rPr>
              <a:t>potential </a:t>
            </a:r>
            <a:br/>
            <a:r>
              <a:rPr lang="fr-FR" sz="800" spc="-5">
                <a:solidFill>
                  <a:srgbClr val="000000"/>
                </a:solidFill>
                <a:latin typeface="Arial" panose="02020603050405020304" pitchFamily="2"/>
              </a:rPr>
              <a:t>alternative </a:t>
            </a:r>
            <a:br/>
            <a:r>
              <a:rPr lang="fr-FR" sz="800" spc="-5">
                <a:solidFill>
                  <a:srgbClr val="000000"/>
                </a:solidFill>
                <a:latin typeface="Arial" panose="02020603050405020304" pitchFamily="2"/>
              </a:rPr>
              <a:t>assumptions </a:t>
            </a:r>
          </a:p>
        </p:txBody>
      </p:sp>
      <p:sp>
        <p:nvSpPr>
          <p:cNvPr id="173" name="Text Placeholder 172"/>
          <p:cNvSpPr>
            <a:spLocks noGrp="1"/>
          </p:cNvSpPr>
          <p:nvPr>
            <p:ph type="body" idx="10"/>
          </p:nvPr>
        </p:nvSpPr>
        <p:spPr>
          <a:xfrm>
            <a:off x="3700145" y="1450975"/>
            <a:ext cx="514985" cy="225425"/>
          </a:xfrm>
          <a:prstGeom prst="rect">
            <a:avLst/>
          </a:prstGeom>
          <a:noFill/>
          <a:ln w="0" cmpd="sng">
            <a:noFill/>
            <a:prstDash val="solid"/>
          </a:ln>
        </p:spPr>
        <p:txBody>
          <a:bodyPr vert="horz" lIns="0" tIns="0" rIns="0" bIns="0" anchor="t"/>
          <a:lstStyle/>
          <a:p>
            <a:pPr marL="0" marR="0" indent="91440" algn="l">
              <a:lnSpc>
                <a:spcPts val="900"/>
              </a:lnSpc>
              <a:spcAft>
                <a:spcPts val="0"/>
              </a:spcAft>
            </a:pPr>
            <a:r>
              <a:rPr lang="fr-FR" sz="800" spc="-5">
                <a:solidFill>
                  <a:srgbClr val="000000"/>
                </a:solidFill>
                <a:latin typeface="Arial" panose="02020603050405020304" pitchFamily="2"/>
              </a:rPr>
              <a:t>Bid Offer Uncertainty </a:t>
            </a:r>
          </a:p>
        </p:txBody>
      </p:sp>
      <p:sp>
        <p:nvSpPr>
          <p:cNvPr id="174" name="Text Placeholder 173"/>
          <p:cNvSpPr>
            <a:spLocks noGrp="1"/>
          </p:cNvSpPr>
          <p:nvPr>
            <p:ph type="body" idx="10"/>
          </p:nvPr>
        </p:nvSpPr>
        <p:spPr>
          <a:xfrm>
            <a:off x="4806950" y="3843655"/>
            <a:ext cx="579120" cy="347345"/>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fr-FR" sz="1000" b="1" spc="-10">
                <a:solidFill>
                  <a:srgbClr val="00B04F"/>
                </a:solidFill>
                <a:latin typeface="Arial" panose="02020603050405020304" pitchFamily="2"/>
              </a:rPr>
              <a:t>50</a:t>
            </a:r>
            <a:r>
              <a:rPr lang="fr-FR" sz="800" b="1" spc="-10">
                <a:solidFill>
                  <a:srgbClr val="00B04F"/>
                </a:solidFill>
                <a:latin typeface="Arial" panose="02020603050405020304" pitchFamily="2"/>
              </a:rPr>
              <a:t>% </a:t>
            </a:r>
            <a:r>
              <a:rPr lang="fr-FR" sz="800" spc="-10">
                <a:solidFill>
                  <a:srgbClr val="00B04F"/>
                </a:solidFill>
                <a:latin typeface="Arial" panose="02020603050405020304" pitchFamily="2"/>
              </a:rPr>
              <a:t>Netting </a:t>
            </a:r>
            <a:br/>
            <a:r>
              <a:rPr lang="fr-FR" sz="800" spc="-10">
                <a:solidFill>
                  <a:srgbClr val="00B04F"/>
                </a:solidFill>
                <a:latin typeface="Arial" panose="02020603050405020304" pitchFamily="2"/>
              </a:rPr>
              <a:t>across asset </a:t>
            </a:r>
            <a:br/>
            <a:r>
              <a:rPr lang="fr-FR" sz="800" spc="-10">
                <a:solidFill>
                  <a:srgbClr val="00B04F"/>
                </a:solidFill>
                <a:latin typeface="Arial" panose="02020603050405020304" pitchFamily="2"/>
              </a:rPr>
              <a:t>classes </a:t>
            </a:r>
          </a:p>
        </p:txBody>
      </p:sp>
      <p:sp>
        <p:nvSpPr>
          <p:cNvPr id="175" name="Text Placeholder 174"/>
          <p:cNvSpPr>
            <a:spLocks noGrp="1"/>
          </p:cNvSpPr>
          <p:nvPr>
            <p:ph type="body" idx="10"/>
          </p:nvPr>
        </p:nvSpPr>
        <p:spPr>
          <a:xfrm>
            <a:off x="4831080" y="2633345"/>
            <a:ext cx="572770" cy="469265"/>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fr-FR" sz="800" spc="-5">
                <a:solidFill>
                  <a:srgbClr val="000000"/>
                </a:solidFill>
                <a:latin typeface="Arial" panose="02020603050405020304" pitchFamily="2"/>
              </a:rPr>
              <a:t>Analysis of </a:t>
            </a:r>
            <a:br/>
            <a:r>
              <a:rPr lang="fr-FR" sz="800" spc="-5">
                <a:solidFill>
                  <a:srgbClr val="000000"/>
                </a:solidFill>
                <a:latin typeface="Arial" panose="02020603050405020304" pitchFamily="2"/>
              </a:rPr>
              <a:t>potential </a:t>
            </a:r>
            <a:br/>
            <a:r>
              <a:rPr lang="fr-FR" sz="800" spc="-5">
                <a:solidFill>
                  <a:srgbClr val="000000"/>
                </a:solidFill>
                <a:latin typeface="Arial" panose="02020603050405020304" pitchFamily="2"/>
              </a:rPr>
              <a:t>alternative </a:t>
            </a:r>
            <a:br/>
            <a:r>
              <a:rPr lang="fr-FR" sz="800" spc="-5">
                <a:solidFill>
                  <a:srgbClr val="000000"/>
                </a:solidFill>
                <a:latin typeface="Arial" panose="02020603050405020304" pitchFamily="2"/>
              </a:rPr>
              <a:t>assumptions </a:t>
            </a:r>
          </a:p>
        </p:txBody>
      </p:sp>
      <p:sp>
        <p:nvSpPr>
          <p:cNvPr id="176" name="Text Placeholder 175"/>
          <p:cNvSpPr>
            <a:spLocks noGrp="1"/>
          </p:cNvSpPr>
          <p:nvPr>
            <p:ph type="body" idx="10"/>
          </p:nvPr>
        </p:nvSpPr>
        <p:spPr>
          <a:xfrm>
            <a:off x="4995545" y="1423670"/>
            <a:ext cx="463550" cy="8191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fr-FR" sz="800" spc="-50">
                <a:solidFill>
                  <a:srgbClr val="000000"/>
                </a:solidFill>
                <a:latin typeface="Arial" panose="02020603050405020304" pitchFamily="2"/>
              </a:rPr>
              <a:t>Model risk </a:t>
            </a:r>
          </a:p>
        </p:txBody>
      </p:sp>
      <p:sp>
        <p:nvSpPr>
          <p:cNvPr id="179" name="Text Placeholder 178"/>
          <p:cNvSpPr>
            <a:spLocks noGrp="1"/>
          </p:cNvSpPr>
          <p:nvPr>
            <p:ph type="body" idx="10"/>
          </p:nvPr>
        </p:nvSpPr>
        <p:spPr>
          <a:xfrm>
            <a:off x="6169025" y="2596515"/>
            <a:ext cx="475615" cy="122555"/>
          </a:xfrm>
          <a:prstGeom prst="rect">
            <a:avLst/>
          </a:prstGeom>
          <a:noFill/>
          <a:ln w="0" cmpd="sng">
            <a:noFill/>
            <a:prstDash val="solid"/>
          </a:ln>
        </p:spPr>
        <p:txBody>
          <a:bodyPr vert="horz" lIns="0" tIns="635" rIns="0" bIns="0" anchor="t"/>
          <a:lstStyle/>
          <a:p>
            <a:pPr marL="0" marR="0" indent="0" algn="l">
              <a:lnSpc>
                <a:spcPts val="900"/>
              </a:lnSpc>
              <a:spcAft>
                <a:spcPts val="0"/>
              </a:spcAft>
            </a:pPr>
            <a:r>
              <a:rPr lang="fr-FR" sz="800" spc="-50">
                <a:solidFill>
                  <a:srgbClr val="FF0000"/>
                </a:solidFill>
                <a:latin typeface="Arial" panose="02020603050405020304" pitchFamily="2"/>
              </a:rPr>
              <a:t>Simulation </a:t>
            </a:r>
          </a:p>
        </p:txBody>
      </p:sp>
      <p:sp>
        <p:nvSpPr>
          <p:cNvPr id="180" name="Text Placeholder 179"/>
          <p:cNvSpPr>
            <a:spLocks noGrp="1"/>
          </p:cNvSpPr>
          <p:nvPr>
            <p:ph type="body" idx="10"/>
          </p:nvPr>
        </p:nvSpPr>
        <p:spPr>
          <a:xfrm>
            <a:off x="6209030" y="1462405"/>
            <a:ext cx="535940" cy="244475"/>
          </a:xfrm>
          <a:prstGeom prst="rect">
            <a:avLst/>
          </a:prstGeom>
          <a:noFill/>
          <a:ln w="0" cmpd="sng">
            <a:noFill/>
            <a:prstDash val="solid"/>
          </a:ln>
        </p:spPr>
        <p:txBody>
          <a:bodyPr vert="horz" lIns="0" tIns="635" rIns="0" bIns="0" anchor="t"/>
          <a:lstStyle/>
          <a:p>
            <a:pPr marL="0" marR="0" indent="182880" algn="l">
              <a:lnSpc>
                <a:spcPts val="900"/>
              </a:lnSpc>
              <a:spcAft>
                <a:spcPts val="0"/>
              </a:spcAft>
            </a:pPr>
            <a:r>
              <a:rPr lang="fr-FR" sz="800" spc="-20">
                <a:solidFill>
                  <a:srgbClr val="FF0000"/>
                </a:solidFill>
                <a:latin typeface="Arial" panose="02020603050405020304" pitchFamily="2"/>
              </a:rPr>
              <a:t>Funding Assumption </a:t>
            </a:r>
          </a:p>
        </p:txBody>
      </p:sp>
      <p:sp>
        <p:nvSpPr>
          <p:cNvPr id="181" name="Text Placeholder 180"/>
          <p:cNvSpPr>
            <a:spLocks noGrp="1"/>
          </p:cNvSpPr>
          <p:nvPr>
            <p:ph type="body" idx="10"/>
          </p:nvPr>
        </p:nvSpPr>
        <p:spPr>
          <a:xfrm>
            <a:off x="7312025" y="1435100"/>
            <a:ext cx="509270" cy="244475"/>
          </a:xfrm>
          <a:prstGeom prst="rect">
            <a:avLst/>
          </a:prstGeom>
          <a:noFill/>
          <a:ln w="0" cmpd="sng">
            <a:noFill/>
            <a:prstDash val="solid"/>
          </a:ln>
        </p:spPr>
        <p:txBody>
          <a:bodyPr vert="horz" lIns="0" tIns="635" rIns="0" bIns="0" anchor="t"/>
          <a:lstStyle/>
          <a:p>
            <a:pPr marL="0" marR="0" indent="0" algn="r">
              <a:lnSpc>
                <a:spcPts val="1000"/>
              </a:lnSpc>
              <a:spcAft>
                <a:spcPts val="0"/>
              </a:spcAft>
            </a:pPr>
            <a:r>
              <a:rPr lang="fr-FR" sz="800" spc="-5">
                <a:solidFill>
                  <a:srgbClr val="FF0000"/>
                </a:solidFill>
                <a:latin typeface="Arial" panose="02020603050405020304" pitchFamily="2"/>
              </a:rPr>
              <a:t>Early </a:t>
            </a:r>
          </a:p>
          <a:p>
            <a:pPr marL="0" marR="0" indent="0" algn="l">
              <a:lnSpc>
                <a:spcPts val="900"/>
              </a:lnSpc>
              <a:spcBef>
                <a:spcPts val="0"/>
              </a:spcBef>
              <a:spcAft>
                <a:spcPts val="0"/>
              </a:spcAft>
            </a:pPr>
            <a:r>
              <a:rPr lang="fr-FR" sz="800" spc="-40">
                <a:solidFill>
                  <a:srgbClr val="FF0000"/>
                </a:solidFill>
                <a:latin typeface="Arial" panose="02020603050405020304" pitchFamily="2"/>
              </a:rPr>
              <a:t>termination </a:t>
            </a:r>
          </a:p>
        </p:txBody>
      </p:sp>
      <p:sp>
        <p:nvSpPr>
          <p:cNvPr id="182" name="Text Placeholder 181"/>
          <p:cNvSpPr>
            <a:spLocks noGrp="1"/>
          </p:cNvSpPr>
          <p:nvPr>
            <p:ph type="body" idx="10"/>
          </p:nvPr>
        </p:nvSpPr>
        <p:spPr>
          <a:xfrm>
            <a:off x="7258685" y="2599055"/>
            <a:ext cx="542925" cy="272415"/>
          </a:xfrm>
          <a:prstGeom prst="rect">
            <a:avLst/>
          </a:prstGeom>
          <a:noFill/>
          <a:ln w="0" cmpd="sng">
            <a:noFill/>
            <a:prstDash val="solid"/>
          </a:ln>
        </p:spPr>
        <p:txBody>
          <a:bodyPr vert="horz" lIns="0" tIns="635" rIns="0" bIns="0" anchor="t"/>
          <a:lstStyle/>
          <a:p>
            <a:pPr marL="0" marR="0" indent="0" algn="l">
              <a:lnSpc>
                <a:spcPts val="1000"/>
              </a:lnSpc>
              <a:spcAft>
                <a:spcPts val="0"/>
              </a:spcAft>
            </a:pPr>
            <a:r>
              <a:rPr lang="fr-FR" sz="800" spc="35">
                <a:solidFill>
                  <a:srgbClr val="FF0000"/>
                </a:solidFill>
                <a:latin typeface="Arial" panose="02020603050405020304" pitchFamily="2"/>
              </a:rPr>
              <a:t>statistical </a:t>
            </a:r>
          </a:p>
          <a:p>
            <a:pPr marL="0" marR="0" indent="0" algn="l">
              <a:lnSpc>
                <a:spcPts val="600"/>
              </a:lnSpc>
              <a:spcBef>
                <a:spcPts val="0"/>
              </a:spcBef>
              <a:spcAft>
                <a:spcPts val="0"/>
              </a:spcAft>
            </a:pPr>
            <a:r>
              <a:rPr lang="fr-FR" sz="800" spc="70">
                <a:solidFill>
                  <a:srgbClr val="FF0000"/>
                </a:solidFill>
                <a:latin typeface="Arial" panose="02020603050405020304" pitchFamily="2"/>
              </a:rPr>
              <a:t>analysis </a:t>
            </a:r>
          </a:p>
          <a:p>
            <a:pPr marL="274320" marR="0" indent="91440" algn="l">
              <a:lnSpc>
                <a:spcPts val="600"/>
              </a:lnSpc>
              <a:spcBef>
                <a:spcPts val="0"/>
              </a:spcBef>
              <a:spcAft>
                <a:spcPts val="0"/>
              </a:spcAft>
              <a:buFont typeface="Symbol"/>
              <a:buChar char="·"/>
            </a:pPr>
            <a:r>
              <a:rPr lang="fr-FR" sz="800" spc="35">
                <a:solidFill>
                  <a:srgbClr val="FF0000"/>
                </a:solidFill>
                <a:latin typeface="Arial" panose="02020603050405020304" pitchFamily="2"/>
              </a:rPr>
              <a:t>Si </a:t>
            </a:r>
          </a:p>
        </p:txBody>
      </p:sp>
      <p:sp>
        <p:nvSpPr>
          <p:cNvPr id="183" name="Text Placeholder 182"/>
          <p:cNvSpPr>
            <a:spLocks noGrp="1"/>
          </p:cNvSpPr>
          <p:nvPr>
            <p:ph type="body" idx="10"/>
          </p:nvPr>
        </p:nvSpPr>
        <p:spPr>
          <a:xfrm>
            <a:off x="8398510" y="2581275"/>
            <a:ext cx="378460" cy="122555"/>
          </a:xfrm>
          <a:prstGeom prst="rect">
            <a:avLst/>
          </a:prstGeom>
          <a:noFill/>
          <a:ln w="0" cmpd="sng">
            <a:noFill/>
            <a:prstDash val="solid"/>
          </a:ln>
        </p:spPr>
        <p:txBody>
          <a:bodyPr vert="horz" lIns="0" tIns="635" rIns="0" bIns="0" anchor="t"/>
          <a:lstStyle/>
          <a:p>
            <a:pPr marL="0" marR="0" indent="0" algn="l">
              <a:lnSpc>
                <a:spcPts val="900"/>
              </a:lnSpc>
              <a:spcAft>
                <a:spcPts val="0"/>
              </a:spcAft>
            </a:pPr>
            <a:r>
              <a:rPr lang="fr-FR" sz="800" spc="70">
                <a:solidFill>
                  <a:srgbClr val="FF0000"/>
                </a:solidFill>
                <a:latin typeface="Arial" panose="02020603050405020304" pitchFamily="2"/>
              </a:rPr>
              <a:t>+10% </a:t>
            </a:r>
          </a:p>
        </p:txBody>
      </p:sp>
      <p:sp>
        <p:nvSpPr>
          <p:cNvPr id="184" name="Text Placeholder 183"/>
          <p:cNvSpPr>
            <a:spLocks noGrp="1"/>
          </p:cNvSpPr>
          <p:nvPr>
            <p:ph type="body" idx="10"/>
          </p:nvPr>
        </p:nvSpPr>
        <p:spPr>
          <a:xfrm>
            <a:off x="8425815" y="1496060"/>
            <a:ext cx="488315" cy="122555"/>
          </a:xfrm>
          <a:prstGeom prst="rect">
            <a:avLst/>
          </a:prstGeom>
          <a:noFill/>
          <a:ln w="0" cmpd="sng">
            <a:noFill/>
            <a:prstDash val="solid"/>
          </a:ln>
        </p:spPr>
        <p:txBody>
          <a:bodyPr vert="horz" lIns="0" tIns="635" rIns="0" bIns="0" anchor="t"/>
          <a:lstStyle/>
          <a:p>
            <a:pPr marL="0" marR="0" indent="0" algn="l">
              <a:lnSpc>
                <a:spcPts val="1000"/>
              </a:lnSpc>
              <a:spcAft>
                <a:spcPts val="0"/>
              </a:spcAft>
            </a:pPr>
            <a:r>
              <a:rPr lang="fr-FR" sz="800" spc="50">
                <a:solidFill>
                  <a:srgbClr val="FF0000"/>
                </a:solidFill>
                <a:latin typeface="Arial" panose="02020603050405020304" pitchFamily="2"/>
              </a:rPr>
              <a:t>Op Risk </a:t>
            </a:r>
          </a:p>
        </p:txBody>
      </p:sp>
      <p:sp>
        <p:nvSpPr>
          <p:cNvPr id="185" name="Text Placeholder 184"/>
          <p:cNvSpPr>
            <a:spLocks noGrp="1"/>
          </p:cNvSpPr>
          <p:nvPr>
            <p:ph type="body" idx="10"/>
          </p:nvPr>
        </p:nvSpPr>
        <p:spPr>
          <a:xfrm>
            <a:off x="9403080" y="1310005"/>
            <a:ext cx="521335" cy="488315"/>
          </a:xfrm>
          <a:prstGeom prst="rect">
            <a:avLst/>
          </a:prstGeom>
          <a:noFill/>
          <a:ln w="0" cmpd="sng">
            <a:noFill/>
            <a:prstDash val="solid"/>
          </a:ln>
        </p:spPr>
        <p:txBody>
          <a:bodyPr vert="horz" lIns="0" tIns="635" rIns="0" bIns="0" anchor="t"/>
          <a:lstStyle/>
          <a:p>
            <a:pPr marL="0" marR="0" indent="0" algn="ctr">
              <a:lnSpc>
                <a:spcPts val="900"/>
              </a:lnSpc>
              <a:spcAft>
                <a:spcPts val="0"/>
              </a:spcAft>
            </a:pPr>
            <a:r>
              <a:rPr lang="fr-FR" sz="800" spc="0">
                <a:solidFill>
                  <a:srgbClr val="FF0000"/>
                </a:solidFill>
                <a:latin typeface="Arial" panose="02020603050405020304" pitchFamily="2"/>
              </a:rPr>
              <a:t>Credit </a:t>
            </a:r>
            <a:br/>
            <a:r>
              <a:rPr lang="fr-FR" sz="800" spc="0">
                <a:solidFill>
                  <a:srgbClr val="FF0000"/>
                </a:solidFill>
                <a:latin typeface="Arial" panose="02020603050405020304" pitchFamily="2"/>
              </a:rPr>
              <a:t>Valuation </a:t>
            </a:r>
            <a:br/>
            <a:r>
              <a:rPr lang="fr-FR" sz="800" spc="0">
                <a:solidFill>
                  <a:srgbClr val="FF0000"/>
                </a:solidFill>
                <a:latin typeface="Arial" panose="02020603050405020304" pitchFamily="2"/>
              </a:rPr>
              <a:t>Adjustment </a:t>
            </a:r>
            <a:br/>
            <a:r>
              <a:rPr lang="fr-FR" sz="800" spc="0">
                <a:solidFill>
                  <a:srgbClr val="FF0000"/>
                </a:solidFill>
                <a:latin typeface="Arial" panose="02020603050405020304" pitchFamily="2"/>
              </a:rPr>
              <a:t>Uncertainty </a:t>
            </a:r>
          </a:p>
        </p:txBody>
      </p:sp>
      <p:sp>
        <p:nvSpPr>
          <p:cNvPr id="186" name="Text Placeholder 185"/>
          <p:cNvSpPr>
            <a:spLocks noGrp="1"/>
          </p:cNvSpPr>
          <p:nvPr>
            <p:ph type="body" idx="10"/>
          </p:nvPr>
        </p:nvSpPr>
        <p:spPr>
          <a:xfrm>
            <a:off x="9418320" y="2379980"/>
            <a:ext cx="460375" cy="488315"/>
          </a:xfrm>
          <a:prstGeom prst="rect">
            <a:avLst/>
          </a:prstGeom>
          <a:noFill/>
          <a:ln w="0" cmpd="sng">
            <a:noFill/>
            <a:prstDash val="solid"/>
          </a:ln>
        </p:spPr>
        <p:txBody>
          <a:bodyPr vert="horz" lIns="0" tIns="635" rIns="0" bIns="0" anchor="t"/>
          <a:lstStyle/>
          <a:p>
            <a:pPr marL="0" marR="0" indent="0" algn="l">
              <a:lnSpc>
                <a:spcPts val="900"/>
              </a:lnSpc>
              <a:spcAft>
                <a:spcPts val="0"/>
              </a:spcAft>
            </a:pPr>
            <a:r>
              <a:rPr lang="fr-FR" sz="800" spc="-5">
                <a:solidFill>
                  <a:srgbClr val="000000"/>
                </a:solidFill>
                <a:latin typeface="Arial" panose="02020603050405020304" pitchFamily="2"/>
              </a:rPr>
              <a:t>Adoption of implied probability of default </a:t>
            </a:r>
          </a:p>
        </p:txBody>
      </p:sp>
      <p:sp>
        <p:nvSpPr>
          <p:cNvPr id="187" name="Text Placeholder 186"/>
          <p:cNvSpPr>
            <a:spLocks noGrp="1"/>
          </p:cNvSpPr>
          <p:nvPr>
            <p:ph type="body" idx="10"/>
          </p:nvPr>
        </p:nvSpPr>
        <p:spPr>
          <a:xfrm>
            <a:off x="722630" y="4385945"/>
            <a:ext cx="9207500" cy="320040"/>
          </a:xfrm>
          <a:prstGeom prst="rect">
            <a:avLst/>
          </a:prstGeom>
          <a:solidFill>
            <a:srgbClr val="E6E6E6"/>
          </a:solidFill>
          <a:ln w="0" cmpd="sng">
            <a:noFill/>
            <a:prstDash val="solid"/>
          </a:ln>
        </p:spPr>
        <p:txBody>
          <a:bodyPr vert="horz" lIns="0" tIns="97790" rIns="0" bIns="0" anchor="t"/>
          <a:lstStyle/>
          <a:p>
            <a:pPr marL="0" marR="0" indent="0" algn="ctr">
              <a:lnSpc>
                <a:spcPts val="1000"/>
              </a:lnSpc>
              <a:spcAft>
                <a:spcPts val="670"/>
              </a:spcAft>
            </a:pPr>
            <a:r>
              <a:rPr lang="fr-FR" sz="800" b="1" spc="0">
                <a:solidFill>
                  <a:srgbClr val="000000"/>
                </a:solidFill>
                <a:latin typeface="Arial" panose="02020603050405020304" pitchFamily="2"/>
              </a:rPr>
              <a:t>Uncertainty Measure </a:t>
            </a:r>
          </a:p>
        </p:txBody>
      </p:sp>
      <p:sp>
        <p:nvSpPr>
          <p:cNvPr id="188" name="Text Placeholder 187"/>
          <p:cNvSpPr>
            <a:spLocks noGrp="1"/>
          </p:cNvSpPr>
          <p:nvPr>
            <p:ph type="body" idx="10"/>
          </p:nvPr>
        </p:nvSpPr>
        <p:spPr>
          <a:xfrm>
            <a:off x="722630" y="4861560"/>
            <a:ext cx="9207500" cy="255905"/>
          </a:xfrm>
          <a:prstGeom prst="rect">
            <a:avLst/>
          </a:prstGeom>
          <a:noFill/>
          <a:ln w="0" cmpd="sng">
            <a:noFill/>
            <a:prstDash val="solid"/>
          </a:ln>
        </p:spPr>
        <p:txBody>
          <a:bodyPr vert="horz" lIns="0" tIns="73025" rIns="0" bIns="0" anchor="t"/>
          <a:lstStyle/>
          <a:p>
            <a:pPr marL="0" marR="0" indent="0" algn="ctr">
              <a:lnSpc>
                <a:spcPts val="1000"/>
              </a:lnSpc>
              <a:spcAft>
                <a:spcPts val="335"/>
              </a:spcAft>
            </a:pPr>
            <a:r>
              <a:rPr lang="fr-FR" sz="800" spc="0">
                <a:solidFill>
                  <a:srgbClr val="000000"/>
                </a:solidFill>
                <a:latin typeface="Arial" panose="02020603050405020304" pitchFamily="2"/>
              </a:rPr>
              <a:t>Uncertainty Cushion (Day 1 reserve, Unadjusted conservative IPV) </a:t>
            </a:r>
          </a:p>
        </p:txBody>
      </p:sp>
      <p:sp>
        <p:nvSpPr>
          <p:cNvPr id="189" name="Text Placeholder 188"/>
          <p:cNvSpPr>
            <a:spLocks noGrp="1"/>
          </p:cNvSpPr>
          <p:nvPr>
            <p:ph type="body" idx="10"/>
          </p:nvPr>
        </p:nvSpPr>
        <p:spPr>
          <a:xfrm>
            <a:off x="722630" y="6221095"/>
            <a:ext cx="9207500" cy="353695"/>
          </a:xfrm>
          <a:prstGeom prst="rect">
            <a:avLst/>
          </a:prstGeom>
          <a:solidFill>
            <a:srgbClr val="E6E6E6"/>
          </a:solidFill>
          <a:ln w="12065" cmpd="sng">
            <a:solidFill>
              <a:srgbClr val="000000"/>
            </a:solidFill>
            <a:prstDash val="solid"/>
          </a:ln>
        </p:spPr>
        <p:txBody>
          <a:bodyPr vert="horz" lIns="0" tIns="106680" rIns="0" bIns="0" anchor="t"/>
          <a:lstStyle/>
          <a:p>
            <a:pPr marL="0" marR="0" indent="0" algn="ctr">
              <a:lnSpc>
                <a:spcPts val="1000"/>
              </a:lnSpc>
              <a:spcAft>
                <a:spcPts val="740"/>
              </a:spcAft>
            </a:pPr>
            <a:r>
              <a:rPr lang="fr-FR" sz="800" b="1" spc="0">
                <a:solidFill>
                  <a:srgbClr val="000000"/>
                </a:solidFill>
                <a:latin typeface="Arial" panose="02020603050405020304" pitchFamily="2"/>
              </a:rPr>
              <a:t>Prudent Valuation Charge </a:t>
            </a:r>
          </a:p>
        </p:txBody>
      </p:sp>
      <p:sp>
        <p:nvSpPr>
          <p:cNvPr id="190" name="Text Placeholder 189"/>
          <p:cNvSpPr>
            <a:spLocks noGrp="1"/>
          </p:cNvSpPr>
          <p:nvPr>
            <p:ph type="body" idx="10"/>
          </p:nvPr>
        </p:nvSpPr>
        <p:spPr>
          <a:xfrm>
            <a:off x="722630" y="6574790"/>
            <a:ext cx="2124075" cy="384810"/>
          </a:xfrm>
          <a:prstGeom prst="rect">
            <a:avLst/>
          </a:prstGeom>
          <a:noFill/>
          <a:ln w="0" cmpd="sng">
            <a:noFill/>
            <a:prstDash val="solid"/>
          </a:ln>
        </p:spPr>
        <p:txBody>
          <a:bodyPr vert="horz" lIns="0" tIns="109855" rIns="0" bIns="0" anchor="t"/>
          <a:lstStyle/>
          <a:p>
            <a:pPr marL="0" marR="0" indent="0" algn="r">
              <a:lnSpc>
                <a:spcPts val="1400"/>
              </a:lnSpc>
              <a:spcAft>
                <a:spcPts val="785"/>
              </a:spcAft>
            </a:pPr>
            <a:r>
              <a:rPr lang="fr-FR" sz="1200" b="1" spc="-15">
                <a:solidFill>
                  <a:srgbClr val="999999"/>
                </a:solidFill>
                <a:latin typeface="Arial" panose="02020603050405020304" pitchFamily="2"/>
              </a:rPr>
              <a:t>RESTRICTED INFORMATION </a:t>
            </a:r>
          </a:p>
        </p:txBody>
      </p:sp>
      <p:sp>
        <p:nvSpPr>
          <p:cNvPr id="193" name="Text Placeholder 192"/>
          <p:cNvSpPr>
            <a:spLocks noGrp="1"/>
          </p:cNvSpPr>
          <p:nvPr>
            <p:ph type="body" idx="10"/>
          </p:nvPr>
        </p:nvSpPr>
        <p:spPr>
          <a:xfrm>
            <a:off x="4822190" y="5367020"/>
            <a:ext cx="972185" cy="198755"/>
          </a:xfrm>
          <a:prstGeom prst="rect">
            <a:avLst/>
          </a:prstGeom>
          <a:noFill/>
          <a:ln w="0" cmpd="sng">
            <a:noFill/>
            <a:prstDash val="solid"/>
          </a:ln>
        </p:spPr>
        <p:txBody>
          <a:bodyPr vert="horz" lIns="0" tIns="1270" rIns="0" bIns="0" anchor="t"/>
          <a:lstStyle/>
          <a:p>
            <a:pPr marL="0" marR="0" indent="0" algn="l">
              <a:lnSpc>
                <a:spcPts val="1400"/>
              </a:lnSpc>
              <a:spcAft>
                <a:spcPts val="105"/>
              </a:spcAft>
              <a:tabLst>
                <a:tab pos="960120" algn="r"/>
              </a:tabLst>
            </a:pPr>
            <a:r>
              <a:rPr lang="fr-FR" sz="800" spc="0">
                <a:solidFill>
                  <a:srgbClr val="00B04F"/>
                </a:solidFill>
                <a:latin typeface="Arial" panose="02020603050405020304" pitchFamily="2"/>
              </a:rPr>
              <a:t>RWA Offset </a:t>
            </a:r>
            <a:r>
              <a:rPr lang="fr-FR" sz="1200" spc="0">
                <a:solidFill>
                  <a:srgbClr val="00B04F"/>
                </a:solidFill>
                <a:latin typeface="Arial" panose="02020603050405020304" pitchFamily="2"/>
              </a:rPr>
              <a:t>(?) </a:t>
            </a:r>
          </a:p>
        </p:txBody>
      </p:sp>
      <p:sp>
        <p:nvSpPr>
          <p:cNvPr id="194" name="Text Placeholder 193"/>
          <p:cNvSpPr>
            <a:spLocks noGrp="1"/>
          </p:cNvSpPr>
          <p:nvPr>
            <p:ph type="body" idx="10"/>
          </p:nvPr>
        </p:nvSpPr>
        <p:spPr>
          <a:xfrm>
            <a:off x="4864735" y="5860415"/>
            <a:ext cx="956945" cy="198755"/>
          </a:xfrm>
          <a:prstGeom prst="rect">
            <a:avLst/>
          </a:prstGeom>
          <a:noFill/>
          <a:ln w="0" cmpd="sng">
            <a:noFill/>
            <a:prstDash val="solid"/>
          </a:ln>
        </p:spPr>
        <p:txBody>
          <a:bodyPr vert="horz" lIns="0" tIns="1270" rIns="0" bIns="0" anchor="t"/>
          <a:lstStyle/>
          <a:p>
            <a:pPr marL="0" marR="0" indent="0" algn="l">
              <a:lnSpc>
                <a:spcPts val="1400"/>
              </a:lnSpc>
              <a:spcAft>
                <a:spcPts val="105"/>
              </a:spcAft>
            </a:pPr>
            <a:r>
              <a:rPr lang="fr-FR" sz="800" spc="0">
                <a:solidFill>
                  <a:srgbClr val="000000"/>
                </a:solidFill>
                <a:latin typeface="Arial" panose="02020603050405020304" pitchFamily="2"/>
              </a:rPr>
              <a:t>Tax Deduction</a:t>
            </a:r>
            <a:r>
              <a:rPr lang="fr-FR" sz="1200" spc="0">
                <a:solidFill>
                  <a:srgbClr val="FF0000"/>
                </a:solidFill>
                <a:latin typeface="Arial" panose="02020603050405020304" pitchFamily="2"/>
              </a:rPr>
              <a:t> (?) </a:t>
            </a:r>
          </a:p>
        </p:txBody>
      </p:sp>
      <p:sp>
        <p:nvSpPr>
          <p:cNvPr id="195" name="Text Placeholder 194"/>
          <p:cNvSpPr>
            <a:spLocks noGrp="1"/>
          </p:cNvSpPr>
          <p:nvPr>
            <p:ph type="body" idx="10"/>
          </p:nvPr>
        </p:nvSpPr>
        <p:spPr>
          <a:xfrm>
            <a:off x="2846705" y="6574790"/>
            <a:ext cx="7083425" cy="384810"/>
          </a:xfrm>
          <a:prstGeom prst="rect">
            <a:avLst/>
          </a:prstGeom>
          <a:noFill/>
          <a:ln w="0" cmpd="sng">
            <a:noFill/>
            <a:prstDash val="solid"/>
          </a:ln>
        </p:spPr>
        <p:txBody>
          <a:bodyPr vert="horz" lIns="0" tIns="245110" rIns="0" bIns="0" anchor="t"/>
          <a:lstStyle/>
          <a:p>
            <a:pPr marL="6629400" marR="0" indent="0" algn="l">
              <a:lnSpc>
                <a:spcPts val="1000"/>
              </a:lnSpc>
              <a:spcAft>
                <a:spcPts val="65"/>
              </a:spcAft>
            </a:pPr>
            <a:r>
              <a:rPr lang="fr-FR" sz="900" spc="180">
                <a:solidFill>
                  <a:srgbClr val="000000"/>
                </a:solidFill>
                <a:latin typeface="Arial" panose="02020603050405020304" pitchFamily="2"/>
              </a:rPr>
              <a:t>17 </a:t>
            </a:r>
          </a:p>
        </p:txBody>
      </p:sp>
      <p:sp>
        <p:nvSpPr>
          <p:cNvPr id="2" name="Footer Placeholder 1"/>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 Placeholder 235"/>
          <p:cNvSpPr>
            <a:spLocks noGrp="1"/>
          </p:cNvSpPr>
          <p:nvPr>
            <p:ph type="body" idx="10"/>
          </p:nvPr>
        </p:nvSpPr>
        <p:spPr>
          <a:xfrm>
            <a:off x="895985" y="2950210"/>
            <a:ext cx="9018270" cy="3191510"/>
          </a:xfrm>
          <a:prstGeom prst="rect">
            <a:avLst/>
          </a:prstGeom>
          <a:solidFill>
            <a:srgbClr val="F2F2F2"/>
          </a:solidFill>
          <a:ln w="0" cmpd="sng">
            <a:noFill/>
            <a:prstDash val="solid"/>
          </a:ln>
        </p:spPr>
        <p:txBody>
          <a:bodyPr vert="horz" lIns="0" tIns="0" rIns="0" bIns="0" anchor="t"/>
          <a:lstStyle/>
          <a:p>
            <a:pPr algn="l"/>
            <a:r>
              <a:rPr lang="en-US" sz="100"/>
              <a:t> </a:t>
            </a:r>
          </a:p>
        </p:txBody>
      </p:sp>
      <p:sp>
        <p:nvSpPr>
          <p:cNvPr id="237" name="Text Placeholder 236"/>
          <p:cNvSpPr>
            <a:spLocks noGrp="1"/>
          </p:cNvSpPr>
          <p:nvPr>
            <p:ph type="body" idx="10"/>
          </p:nvPr>
        </p:nvSpPr>
        <p:spPr>
          <a:xfrm>
            <a:off x="732155" y="762000"/>
            <a:ext cx="9182100" cy="2188210"/>
          </a:xfrm>
          <a:prstGeom prst="rect">
            <a:avLst/>
          </a:prstGeom>
          <a:noFill/>
          <a:ln w="0" cmpd="sng">
            <a:noFill/>
            <a:prstDash val="solid"/>
          </a:ln>
        </p:spPr>
        <p:txBody>
          <a:bodyPr vert="horz" lIns="0" tIns="11430" rIns="0" bIns="0" anchor="t"/>
          <a:lstStyle/>
          <a:p>
            <a:pPr marL="182880" marR="0" indent="0" algn="l">
              <a:lnSpc>
                <a:spcPts val="2500"/>
              </a:lnSpc>
              <a:spcAft>
                <a:spcPts val="0"/>
              </a:spcAft>
            </a:pPr>
            <a:r>
              <a:rPr lang="fr-FR" sz="2200" spc="0">
                <a:solidFill>
                  <a:srgbClr val="FF0000"/>
                </a:solidFill>
                <a:latin typeface="Arial" panose="02020603050405020304" pitchFamily="2"/>
              </a:rPr>
              <a:t>Methodology: Review of Uncertainty Components </a:t>
            </a:r>
          </a:p>
          <a:p>
            <a:pPr marL="182880" marR="0" indent="0" algn="l">
              <a:lnSpc>
                <a:spcPts val="2100"/>
              </a:lnSpc>
              <a:spcBef>
                <a:spcPts val="2495"/>
              </a:spcBef>
              <a:spcAft>
                <a:spcPts val="0"/>
              </a:spcAft>
            </a:pPr>
            <a:r>
              <a:rPr lang="fr-FR" sz="1800" b="1" spc="-30">
                <a:solidFill>
                  <a:srgbClr val="000000"/>
                </a:solidFill>
                <a:latin typeface="Arial" panose="02020603050405020304" pitchFamily="2"/>
              </a:rPr>
              <a:t>Additional Valuation Adjustment for Mid-Market Uncertainty (Level 1 &amp; 2) </a:t>
            </a:r>
          </a:p>
          <a:p>
            <a:pPr marL="320040" marR="320040" indent="137160" algn="just">
              <a:lnSpc>
                <a:spcPts val="1500"/>
              </a:lnSpc>
              <a:spcBef>
                <a:spcPts val="2745"/>
              </a:spcBef>
              <a:spcAft>
                <a:spcPts val="1265"/>
              </a:spcAft>
              <a:buFont typeface="Symbol"/>
              <a:buChar char="·"/>
            </a:pPr>
            <a:r>
              <a:rPr lang="fr-FR" sz="1200" spc="0">
                <a:solidFill>
                  <a:srgbClr val="000000"/>
                </a:solidFill>
                <a:latin typeface="Arial" panose="02020603050405020304" pitchFamily="2"/>
              </a:rPr>
              <a:t>At asset level, Level 1 &amp; 2 positions were grouped by risk factor for which uncertainty is reported and an uncertainty value was calculated using a 1 tail 90% confidence level before fair value adjustment and incremental to any uncertainty cushion already booked. Parameter uncertainties may include : Consensus dispersion, Broker quotes dispersion , Consensus vs Brokers Divergence, Front Office feedback ,Bid offer levels, Collateral data dispersion, close out intelligence, </a:t>
            </a:r>
          </a:p>
        </p:txBody>
      </p:sp>
      <p:sp>
        <p:nvSpPr>
          <p:cNvPr id="238" name="Text Placeholder 237"/>
          <p:cNvSpPr>
            <a:spLocks noGrp="1"/>
          </p:cNvSpPr>
          <p:nvPr>
            <p:ph type="body" idx="10"/>
          </p:nvPr>
        </p:nvSpPr>
        <p:spPr>
          <a:xfrm>
            <a:off x="732155" y="2950210"/>
            <a:ext cx="9182100" cy="3191510"/>
          </a:xfrm>
          <a:prstGeom prst="rect">
            <a:avLst/>
          </a:prstGeom>
          <a:noFill/>
          <a:ln w="0" cmpd="sng">
            <a:noFill/>
            <a:prstDash val="solid"/>
          </a:ln>
        </p:spPr>
        <p:txBody>
          <a:bodyPr vert="horz" lIns="0" tIns="165735" rIns="0" bIns="0" anchor="t">
            <a:normAutofit fontScale="85000"/>
          </a:bodyPr>
          <a:lstStyle/>
          <a:p>
            <a:pPr marL="163830" marR="0" indent="182880" algn="l">
              <a:lnSpc>
                <a:spcPts val="1500"/>
              </a:lnSpc>
              <a:spcAft>
                <a:spcPts val="0"/>
              </a:spcAft>
              <a:buFont typeface="Symbol"/>
              <a:buChar char="·"/>
            </a:pPr>
            <a:r>
              <a:rPr lang="fr-FR" sz="1200" b="1" spc="-20">
                <a:solidFill>
                  <a:srgbClr val="000000"/>
                </a:solidFill>
                <a:latin typeface="Arial" panose="02020603050405020304" pitchFamily="2"/>
              </a:rPr>
              <a:t>Comments: </a:t>
            </a:r>
          </a:p>
          <a:p>
            <a:pPr marL="483870" marR="320040" indent="26670" algn="just">
              <a:lnSpc>
                <a:spcPts val="1400"/>
              </a:lnSpc>
              <a:spcBef>
                <a:spcPts val="570"/>
              </a:spcBef>
              <a:spcAft>
                <a:spcPts val="0"/>
              </a:spcAft>
            </a:pPr>
            <a:r>
              <a:rPr lang="fr-FR" sz="1200" spc="0">
                <a:solidFill>
                  <a:srgbClr val="FF0000"/>
                </a:solidFill>
                <a:latin typeface="Arial" panose="02020603050405020304" pitchFamily="2"/>
              </a:rPr>
              <a:t>–</a:t>
            </a:r>
            <a:r>
              <a:rPr lang="fr-FR" sz="1200" spc="0">
                <a:solidFill>
                  <a:srgbClr val="000000"/>
                </a:solidFill>
                <a:latin typeface="Arial" panose="02020603050405020304" pitchFamily="2"/>
              </a:rPr>
              <a:t> approach is standard and in line with regulatory requirements and industry best practises. Limited room for change of methodology. There must be some overlap with bid offer calculation but this is not recognized by PRA </a:t>
            </a:r>
          </a:p>
          <a:p>
            <a:pPr marL="346710" marR="0" indent="163830" algn="l">
              <a:lnSpc>
                <a:spcPts val="1500"/>
              </a:lnSpc>
              <a:spcBef>
                <a:spcPts val="380"/>
              </a:spcBef>
              <a:spcAft>
                <a:spcPts val="0"/>
              </a:spcAft>
            </a:pPr>
            <a:r>
              <a:rPr lang="fr-FR" sz="1200" spc="0">
                <a:solidFill>
                  <a:srgbClr val="FF0000"/>
                </a:solidFill>
                <a:latin typeface="Arial" panose="02020603050405020304" pitchFamily="2"/>
              </a:rPr>
              <a:t>–</a:t>
            </a:r>
            <a:r>
              <a:rPr lang="fr-FR" sz="1200" spc="0">
                <a:solidFill>
                  <a:srgbClr val="000000"/>
                </a:solidFill>
                <a:latin typeface="Arial" panose="02020603050405020304" pitchFamily="2"/>
              </a:rPr>
              <a:t> Risk bucketing granularity is challenged and must achieve a 90% P&amp;L explanatory power </a:t>
            </a:r>
          </a:p>
          <a:p>
            <a:pPr marL="163830" marR="0" indent="182880" algn="l">
              <a:lnSpc>
                <a:spcPts val="1500"/>
              </a:lnSpc>
              <a:spcBef>
                <a:spcPts val="2210"/>
              </a:spcBef>
              <a:spcAft>
                <a:spcPts val="0"/>
              </a:spcAft>
              <a:buFont typeface="Symbol"/>
              <a:buChar char="·"/>
            </a:pPr>
            <a:r>
              <a:rPr lang="fr-FR" sz="1200" b="1" spc="-5">
                <a:solidFill>
                  <a:srgbClr val="000000"/>
                </a:solidFill>
                <a:latin typeface="Arial" panose="02020603050405020304" pitchFamily="2"/>
              </a:rPr>
              <a:t>Possible actions: </a:t>
            </a:r>
          </a:p>
          <a:p>
            <a:pPr marL="346710" marR="0" indent="163830" algn="l">
              <a:lnSpc>
                <a:spcPts val="1500"/>
              </a:lnSpc>
              <a:spcBef>
                <a:spcPts val="520"/>
              </a:spcBef>
              <a:spcAft>
                <a:spcPts val="0"/>
              </a:spcAft>
            </a:pP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Exclude level 1 assets notably treasury exposures within BSM&amp;Rates </a:t>
            </a:r>
          </a:p>
          <a:p>
            <a:pPr marL="346710" marR="0" indent="163830" algn="l">
              <a:lnSpc>
                <a:spcPts val="1500"/>
              </a:lnSpc>
              <a:spcBef>
                <a:spcPts val="380"/>
              </a:spcBef>
              <a:spcAft>
                <a:spcPts val="0"/>
              </a:spcAft>
            </a:pP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Exclude level 2 G7 vanilla derivatives, notably interest rates swaps within Rates </a:t>
            </a:r>
          </a:p>
          <a:p>
            <a:pPr marL="346710" marR="320040" indent="163830" algn="just">
              <a:lnSpc>
                <a:spcPts val="1400"/>
              </a:lnSpc>
              <a:spcBef>
                <a:spcPts val="405"/>
              </a:spcBef>
              <a:spcAft>
                <a:spcPts val="0"/>
              </a:spcAft>
            </a:pPr>
            <a:r>
              <a:rPr lang="fr-FR" sz="1200" i="1" spc="0">
                <a:solidFill>
                  <a:srgbClr val="000000"/>
                </a:solidFill>
                <a:latin typeface="Arial" panose="02020603050405020304" pitchFamily="2"/>
              </a:rPr>
              <a:t>So far, HSBC has not given consideration to any materiality threshold and has adopted a systematic approach; EBA enables some exclusion based on materiality or where a firm has demonstrated that uncertainty is not applicable </a:t>
            </a:r>
          </a:p>
          <a:p>
            <a:pPr marL="483870" marR="320040" indent="26670" algn="just">
              <a:lnSpc>
                <a:spcPts val="1400"/>
              </a:lnSpc>
              <a:spcBef>
                <a:spcPts val="440"/>
              </a:spcBef>
              <a:spcAft>
                <a:spcPts val="0"/>
              </a:spcAft>
            </a:pP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Systematic review of potential outliers risk points where uncertainty is not commensurate with bid offer and likely to be overestimated </a:t>
            </a:r>
          </a:p>
          <a:p>
            <a:pPr marL="346710" marR="0" indent="163830" algn="l">
              <a:lnSpc>
                <a:spcPts val="1500"/>
              </a:lnSpc>
              <a:spcBef>
                <a:spcPts val="405"/>
              </a:spcBef>
              <a:spcAft>
                <a:spcPts val="885"/>
              </a:spcAft>
            </a:pP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Review the calibration of dispersion when using broker quotes, notably by removing outliers with poor statistical significance </a:t>
            </a:r>
          </a:p>
        </p:txBody>
      </p:sp>
      <p:sp>
        <p:nvSpPr>
          <p:cNvPr id="239" name="Text Placeholder 238"/>
          <p:cNvSpPr>
            <a:spLocks noGrp="1"/>
          </p:cNvSpPr>
          <p:nvPr>
            <p:ph type="body" idx="10"/>
          </p:nvPr>
        </p:nvSpPr>
        <p:spPr>
          <a:xfrm>
            <a:off x="732155" y="6141720"/>
            <a:ext cx="2114550" cy="817880"/>
          </a:xfrm>
          <a:prstGeom prst="rect">
            <a:avLst/>
          </a:prstGeom>
          <a:noFill/>
          <a:ln w="0" cmpd="sng">
            <a:noFill/>
            <a:prstDash val="solid"/>
          </a:ln>
        </p:spPr>
        <p:txBody>
          <a:bodyPr vert="horz" lIns="0" tIns="542925" rIns="0" bIns="0" anchor="t"/>
          <a:lstStyle/>
          <a:p>
            <a:pPr marL="0" marR="0" indent="0" algn="r">
              <a:lnSpc>
                <a:spcPts val="1400"/>
              </a:lnSpc>
              <a:spcAft>
                <a:spcPts val="785"/>
              </a:spcAft>
            </a:pPr>
            <a:r>
              <a:rPr lang="fr-FR" sz="1200" b="1" spc="-20">
                <a:solidFill>
                  <a:srgbClr val="999999"/>
                </a:solidFill>
                <a:latin typeface="Arial" panose="02020603050405020304" pitchFamily="2"/>
              </a:rPr>
              <a:t>RESTRICTED INFORMATION </a:t>
            </a:r>
          </a:p>
        </p:txBody>
      </p:sp>
      <p:sp>
        <p:nvSpPr>
          <p:cNvPr id="240" name="Text Placeholder 239"/>
          <p:cNvSpPr>
            <a:spLocks noGrp="1"/>
          </p:cNvSpPr>
          <p:nvPr>
            <p:ph type="body" idx="10"/>
          </p:nvPr>
        </p:nvSpPr>
        <p:spPr>
          <a:xfrm>
            <a:off x="2846705" y="6141720"/>
            <a:ext cx="7067550" cy="817880"/>
          </a:xfrm>
          <a:prstGeom prst="rect">
            <a:avLst/>
          </a:prstGeom>
          <a:noFill/>
          <a:ln w="0" cmpd="sng">
            <a:noFill/>
            <a:prstDash val="solid"/>
          </a:ln>
        </p:spPr>
        <p:txBody>
          <a:bodyPr vert="horz" lIns="0" tIns="678180" rIns="0" bIns="0" anchor="t"/>
          <a:lstStyle/>
          <a:p>
            <a:pPr marL="6629400" marR="0" indent="0" algn="l">
              <a:lnSpc>
                <a:spcPts val="1000"/>
              </a:lnSpc>
              <a:spcAft>
                <a:spcPts val="65"/>
              </a:spcAft>
            </a:pPr>
            <a:r>
              <a:rPr lang="fr-FR" sz="900" spc="204">
                <a:solidFill>
                  <a:srgbClr val="000000"/>
                </a:solidFill>
                <a:latin typeface="Arial" panose="02020603050405020304" pitchFamily="2"/>
              </a:rPr>
              <a:t>23 </a:t>
            </a:r>
          </a:p>
        </p:txBody>
      </p:sp>
      <p:sp>
        <p:nvSpPr>
          <p:cNvPr id="2" name="Footer Placeholder 1"/>
          <p:cNvSpPr>
            <a:spLocks noGrp="1"/>
          </p:cNvSpPr>
          <p:nvPr>
            <p:ph type="ftr" sz="quarter" idx="11"/>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495" y="701720"/>
            <a:ext cx="9587783" cy="614223"/>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2790295" y="1814673"/>
            <a:ext cx="7179697" cy="4632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Slide Number Placeholder 3"/>
          <p:cNvSpPr>
            <a:spLocks noGrp="1"/>
          </p:cNvSpPr>
          <p:nvPr>
            <p:ph type="sldNum" sz="quarter" idx="10"/>
          </p:nvPr>
        </p:nvSpPr>
        <p:spPr>
          <a:xfrm>
            <a:off x="4990994" y="7171192"/>
            <a:ext cx="459336" cy="304487"/>
          </a:xfrm>
          <a:prstGeom prst="rect">
            <a:avLst/>
          </a:prstGeom>
        </p:spPr>
        <p:txBody>
          <a:bodyPr/>
          <a:lstStyle>
            <a:lvl1pPr>
              <a:defRPr/>
            </a:lvl1pPr>
          </a:lstStyle>
          <a:p>
            <a:fld id="{E77AC926-8AF3-4C4D-85FB-DAD81AC0A57A}" type="slidenum">
              <a:rPr lang="en-US"/>
              <a:pPr/>
              <a:t>‹#›</a:t>
            </a:fld>
            <a:endParaRPr lang="en-US"/>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6501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ver Page">
    <p:spTree>
      <p:nvGrpSpPr>
        <p:cNvPr id="1" name=""/>
        <p:cNvGrpSpPr/>
        <p:nvPr/>
      </p:nvGrpSpPr>
      <p:grpSpPr>
        <a:xfrm>
          <a:off x="0" y="0"/>
          <a:ext cx="0" cy="0"/>
          <a:chOff x="0" y="0"/>
          <a:chExt cx="0" cy="0"/>
        </a:xfrm>
      </p:grpSpPr>
      <p:pic>
        <p:nvPicPr>
          <p:cNvPr id="18" name="Image"/>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73" t="19415" r="13123" b="29501"/>
          <a:stretch/>
        </p:blipFill>
        <p:spPr>
          <a:xfrm>
            <a:off x="2320" y="0"/>
            <a:ext cx="10694989" cy="7559675"/>
          </a:xfrm>
          <a:prstGeom prst="rect">
            <a:avLst/>
          </a:prstGeom>
        </p:spPr>
      </p:pic>
      <p:grpSp>
        <p:nvGrpSpPr>
          <p:cNvPr id="9" name="Co-branding logo" hidden="1"/>
          <p:cNvGrpSpPr/>
          <p:nvPr userDrawn="1"/>
        </p:nvGrpSpPr>
        <p:grpSpPr>
          <a:xfrm>
            <a:off x="1899110" y="6643304"/>
            <a:ext cx="960873" cy="691667"/>
            <a:chOff x="2597921" y="8702421"/>
            <a:chExt cx="1314443" cy="906052"/>
          </a:xfrm>
        </p:grpSpPr>
        <p:cxnSp>
          <p:nvCxnSpPr>
            <p:cNvPr id="10" name="Straight Connector 9"/>
            <p:cNvCxnSpPr/>
            <p:nvPr userDrawn="1"/>
          </p:nvCxnSpPr>
          <p:spPr bwMode="auto">
            <a:xfrm flipH="1">
              <a:off x="2597921" y="8729600"/>
              <a:ext cx="1" cy="85169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 name="Rectangle 10"/>
            <p:cNvSpPr/>
            <p:nvPr userDrawn="1"/>
          </p:nvSpPr>
          <p:spPr bwMode="auto">
            <a:xfrm>
              <a:off x="2690395" y="8702421"/>
              <a:ext cx="1221969" cy="906052"/>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627811" rtl="0" eaLnBrk="0" fontAlgn="base" latinLnBrk="0" hangingPunct="0">
                <a:lnSpc>
                  <a:spcPct val="100000"/>
                </a:lnSpc>
                <a:spcBef>
                  <a:spcPct val="50000"/>
                </a:spcBef>
                <a:spcAft>
                  <a:spcPct val="0"/>
                </a:spcAft>
                <a:buClrTx/>
                <a:buSzTx/>
                <a:buFontTx/>
                <a:buNone/>
                <a:tabLst/>
              </a:pPr>
              <a:r>
                <a:rPr kumimoji="0" lang="en-US" sz="512" b="1" i="0" u="none" strike="noStrike" cap="none" normalizeH="0" baseline="0" dirty="0">
                  <a:ln>
                    <a:noFill/>
                  </a:ln>
                  <a:solidFill>
                    <a:schemeClr val="tx1"/>
                  </a:solidFill>
                  <a:effectLst/>
                  <a:latin typeface="Arial" charset="0"/>
                </a:rPr>
                <a:t>CO-BRANDING LOGO</a:t>
              </a:r>
            </a:p>
          </p:txBody>
        </p:sp>
      </p:grpSp>
      <p:pic>
        <p:nvPicPr>
          <p:cNvPr id="5"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14987"/>
            <a:ext cx="2088303" cy="1144785"/>
          </a:xfrm>
          <a:prstGeom prst="rect">
            <a:avLst/>
          </a:prstGeom>
        </p:spPr>
      </p:pic>
      <p:sp>
        <p:nvSpPr>
          <p:cNvPr id="27" name="Date"/>
          <p:cNvSpPr>
            <a:spLocks noGrp="1"/>
          </p:cNvSpPr>
          <p:nvPr>
            <p:ph type="body" sz="quarter" idx="11" hasCustomPrompt="1"/>
          </p:nvPr>
        </p:nvSpPr>
        <p:spPr>
          <a:xfrm>
            <a:off x="362070" y="1857548"/>
            <a:ext cx="2357744" cy="19250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170" b="1" kern="1200" dirty="0" smtClean="0">
                <a:solidFill>
                  <a:schemeClr val="tx1"/>
                </a:solidFill>
                <a:latin typeface="+mj-lt"/>
                <a:ea typeface="SimHei"/>
                <a:cs typeface="Arial" charset="0"/>
              </a:defRPr>
            </a:lvl1pPr>
          </a:lstStyle>
          <a:p>
            <a:pPr lvl="0" eaLnBrk="0" hangingPunct="0">
              <a:spcBef>
                <a:spcPct val="20000"/>
              </a:spcBef>
            </a:pPr>
            <a:r>
              <a:rPr lang="en-US" dirty="0"/>
              <a:t>Date: XXXX</a:t>
            </a:r>
          </a:p>
        </p:txBody>
      </p:sp>
      <p:sp>
        <p:nvSpPr>
          <p:cNvPr id="26" name="Prepared by"/>
          <p:cNvSpPr>
            <a:spLocks noGrp="1"/>
          </p:cNvSpPr>
          <p:nvPr>
            <p:ph type="body" sz="quarter" idx="10" hasCustomPrompt="1"/>
          </p:nvPr>
        </p:nvSpPr>
        <p:spPr>
          <a:xfrm>
            <a:off x="362070" y="2220897"/>
            <a:ext cx="2357744" cy="19250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170" b="1" kern="1200" dirty="0" smtClean="0">
                <a:solidFill>
                  <a:schemeClr val="tx1"/>
                </a:solidFill>
                <a:latin typeface="+mj-lt"/>
                <a:ea typeface="SimHei"/>
                <a:cs typeface="Arial" charset="0"/>
              </a:defRPr>
            </a:lvl1pPr>
          </a:lstStyle>
          <a:p>
            <a:pPr lvl="0" eaLnBrk="0" hangingPunct="0">
              <a:spcBef>
                <a:spcPct val="20000"/>
              </a:spcBef>
            </a:pPr>
            <a:r>
              <a:rPr lang="en-US" dirty="0"/>
              <a:t>Prepared by: XXXX</a:t>
            </a:r>
          </a:p>
        </p:txBody>
      </p:sp>
      <p:sp>
        <p:nvSpPr>
          <p:cNvPr id="25" name="Master subtitle"/>
          <p:cNvSpPr>
            <a:spLocks noGrp="1" noChangeArrowheads="1"/>
          </p:cNvSpPr>
          <p:nvPr>
            <p:ph type="subTitle" sz="quarter" idx="1"/>
          </p:nvPr>
        </p:nvSpPr>
        <p:spPr>
          <a:xfrm>
            <a:off x="362070" y="1059152"/>
            <a:ext cx="9966206" cy="417102"/>
          </a:xfrm>
          <a:prstGeom prst="rect">
            <a:avLst/>
          </a:prstGeom>
        </p:spPr>
        <p:txBody>
          <a:bodyPr wrap="square" lIns="0" tIns="0" rIns="0" bIns="0">
            <a:noAutofit/>
          </a:bodyPr>
          <a:lstStyle>
            <a:lvl1pPr marL="0" indent="0">
              <a:buClrTx/>
              <a:buFontTx/>
              <a:buNone/>
              <a:defRPr sz="2632" smtClean="0">
                <a:solidFill>
                  <a:schemeClr val="tx1"/>
                </a:solidFill>
                <a:latin typeface="+mj-lt"/>
              </a:defRPr>
            </a:lvl1pPr>
          </a:lstStyle>
          <a:p>
            <a:pPr lvl="0"/>
            <a:r>
              <a:rPr lang="en-US" noProof="0" dirty="0"/>
              <a:t>Click to edit Master subtitle style</a:t>
            </a:r>
            <a:endParaRPr lang="en-GB" noProof="0" dirty="0"/>
          </a:p>
        </p:txBody>
      </p:sp>
      <p:sp>
        <p:nvSpPr>
          <p:cNvPr id="24" name="Master title"/>
          <p:cNvSpPr>
            <a:spLocks noGrp="1" noChangeArrowheads="1"/>
          </p:cNvSpPr>
          <p:nvPr>
            <p:ph type="ctrTitle" sz="quarter"/>
          </p:nvPr>
        </p:nvSpPr>
        <p:spPr>
          <a:xfrm>
            <a:off x="362070" y="567251"/>
            <a:ext cx="9966206" cy="417102"/>
          </a:xfrm>
          <a:prstGeom prst="rect">
            <a:avLst/>
          </a:prstGeom>
        </p:spPr>
        <p:txBody>
          <a:bodyPr wrap="square" bIns="0">
            <a:noAutofit/>
          </a:bodyPr>
          <a:lstStyle>
            <a:lvl1pPr>
              <a:lnSpc>
                <a:spcPct val="100000"/>
              </a:lnSpc>
              <a:defRPr sz="2632" b="1" smtClean="0">
                <a:solidFill>
                  <a:schemeClr val="tx1"/>
                </a:solidFill>
                <a:latin typeface="+mj-lt"/>
              </a:defRPr>
            </a:lvl1pPr>
          </a:lstStyle>
          <a:p>
            <a:pPr lvl="0"/>
            <a:r>
              <a:rPr lang="en-US" noProof="0" dirty="0"/>
              <a:t>Click to edit Master title style</a:t>
            </a:r>
            <a:endParaRPr lang="en-GB" noProof="0" dirty="0"/>
          </a:p>
        </p:txBody>
      </p:sp>
      <p:sp>
        <p:nvSpPr>
          <p:cNvPr id="22" name="Footer Placeholder"/>
          <p:cNvSpPr>
            <a:spLocks noGrp="1"/>
          </p:cNvSpPr>
          <p:nvPr userDrawn="1">
            <p:ph type="ftr" sz="quarter" idx="12"/>
          </p:nvPr>
        </p:nvSpPr>
        <p:spPr/>
        <p:txBody>
          <a:bodyPr/>
          <a:lstStyle/>
          <a:p>
            <a:endParaRPr lang="en-US"/>
          </a:p>
        </p:txBody>
      </p:sp>
    </p:spTree>
    <p:extLst>
      <p:ext uri="{BB962C8B-B14F-4D97-AF65-F5344CB8AC3E}">
        <p14:creationId xmlns:p14="http://schemas.microsoft.com/office/powerpoint/2010/main" val="30346976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02" name="Text Placeholder 101"/>
          <p:cNvSpPr>
            <a:spLocks noGrp="1"/>
          </p:cNvSpPr>
          <p:nvPr>
            <p:ph type="body" idx="10"/>
          </p:nvPr>
        </p:nvSpPr>
        <p:spPr>
          <a:xfrm>
            <a:off x="680720" y="762000"/>
            <a:ext cx="9157970" cy="5921375"/>
          </a:xfrm>
          <a:prstGeom prst="rect">
            <a:avLst/>
          </a:prstGeom>
          <a:noFill/>
          <a:ln w="0" cmpd="sng">
            <a:noFill/>
            <a:prstDash val="solid"/>
          </a:ln>
        </p:spPr>
        <p:txBody>
          <a:bodyPr vert="horz" lIns="0" tIns="11430" rIns="0" bIns="0" anchor="t"/>
          <a:lstStyle/>
          <a:p>
            <a:pPr marL="274320" marR="0" indent="0" algn="l">
              <a:lnSpc>
                <a:spcPts val="2500"/>
              </a:lnSpc>
              <a:spcAft>
                <a:spcPts val="0"/>
              </a:spcAft>
            </a:pPr>
            <a:r>
              <a:rPr lang="fr-FR" sz="2200" spc="-10">
                <a:solidFill>
                  <a:srgbClr val="FF0000"/>
                </a:solidFill>
                <a:latin typeface="Arial" panose="02020603050405020304" pitchFamily="2"/>
              </a:rPr>
              <a:t>Prudent Valuation: Scope </a:t>
            </a:r>
          </a:p>
          <a:p>
            <a:pPr marL="411480" marR="228600" indent="137160" algn="l">
              <a:lnSpc>
                <a:spcPts val="2000"/>
              </a:lnSpc>
              <a:spcBef>
                <a:spcPts val="6300"/>
              </a:spcBef>
              <a:spcAft>
                <a:spcPts val="0"/>
              </a:spcAft>
              <a:buFont typeface="Symbol"/>
              <a:buChar char="·"/>
            </a:pPr>
            <a:r>
              <a:rPr lang="fr-FR" sz="1600" spc="0">
                <a:solidFill>
                  <a:srgbClr val="000000"/>
                </a:solidFill>
                <a:latin typeface="Arial" panose="02020603050405020304" pitchFamily="2"/>
              </a:rPr>
              <a:t>As at end of December 2013, scope has been extended to all HSBC Plc Group positions that are fair valued and within the scope of regulatory consolidation, including AFS exposures (Impact of inclusion of AFS has been neutralized until Dec 13) </a:t>
            </a:r>
          </a:p>
          <a:p>
            <a:pPr marL="411480" marR="0" indent="137160" algn="l">
              <a:lnSpc>
                <a:spcPts val="2000"/>
              </a:lnSpc>
              <a:spcBef>
                <a:spcPts val="4010"/>
              </a:spcBef>
              <a:spcAft>
                <a:spcPts val="0"/>
              </a:spcAft>
              <a:buFont typeface="Symbol"/>
              <a:buChar char="·"/>
            </a:pPr>
            <a:r>
              <a:rPr lang="fr-FR" sz="1600" spc="0">
                <a:solidFill>
                  <a:srgbClr val="000000"/>
                </a:solidFill>
                <a:latin typeface="Arial" panose="02020603050405020304" pitchFamily="2"/>
              </a:rPr>
              <a:t>Only legal entities that are specifically PRA-regulated will be impacted at the legal entity level. </a:t>
            </a:r>
          </a:p>
          <a:p>
            <a:pPr marL="411480" marR="228600" indent="137160" algn="l">
              <a:lnSpc>
                <a:spcPts val="2000"/>
              </a:lnSpc>
              <a:spcBef>
                <a:spcPts val="4010"/>
              </a:spcBef>
              <a:spcAft>
                <a:spcPts val="0"/>
              </a:spcAft>
              <a:buFont typeface="Symbol"/>
              <a:buChar char="·"/>
            </a:pPr>
            <a:r>
              <a:rPr lang="fr-FR" sz="1600" spc="0">
                <a:solidFill>
                  <a:srgbClr val="000000"/>
                </a:solidFill>
                <a:latin typeface="Arial" panose="02020603050405020304" pitchFamily="2"/>
              </a:rPr>
              <a:t>For other entities, capital adjustments will arise in relation to PRA-regulated Holding entities (eg. HBFR as part of HBEU Group or HBAP as part of HSBC Holdings Group). </a:t>
            </a:r>
          </a:p>
          <a:p>
            <a:pPr marL="411480" marR="0" indent="137160" algn="l">
              <a:lnSpc>
                <a:spcPts val="2000"/>
              </a:lnSpc>
              <a:spcBef>
                <a:spcPts val="4030"/>
              </a:spcBef>
              <a:spcAft>
                <a:spcPts val="11490"/>
              </a:spcAft>
              <a:buFont typeface="Symbol"/>
              <a:buChar char="·"/>
            </a:pPr>
            <a:r>
              <a:rPr lang="fr-FR" sz="1600" spc="5">
                <a:solidFill>
                  <a:srgbClr val="000000"/>
                </a:solidFill>
                <a:latin typeface="Arial" panose="02020603050405020304" pitchFamily="2"/>
              </a:rPr>
              <a:t>HBAP has been producing a specific return for HKMA since end of June 2012. </a:t>
            </a:r>
          </a:p>
        </p:txBody>
      </p:sp>
      <p:sp>
        <p:nvSpPr>
          <p:cNvPr id="103" name="Text Placeholder 102"/>
          <p:cNvSpPr>
            <a:spLocks noGrp="1"/>
          </p:cNvSpPr>
          <p:nvPr>
            <p:ph type="body" idx="10"/>
          </p:nvPr>
        </p:nvSpPr>
        <p:spPr>
          <a:xfrm>
            <a:off x="680720" y="6683375"/>
            <a:ext cx="2175510" cy="276225"/>
          </a:xfrm>
          <a:prstGeom prst="rect">
            <a:avLst/>
          </a:prstGeom>
          <a:noFill/>
          <a:ln w="0" cmpd="sng">
            <a:noFill/>
            <a:prstDash val="solid"/>
          </a:ln>
        </p:spPr>
        <p:txBody>
          <a:bodyPr vert="horz" lIns="0" tIns="1270" rIns="0" bIns="0" anchor="t"/>
          <a:lstStyle/>
          <a:p>
            <a:pPr marL="0" marR="0" indent="0" algn="r">
              <a:lnSpc>
                <a:spcPts val="1400"/>
              </a:lnSpc>
              <a:spcAft>
                <a:spcPts val="785"/>
              </a:spcAft>
            </a:pPr>
            <a:r>
              <a:rPr lang="fr-FR" sz="1200" b="1" spc="-10" dirty="0">
                <a:solidFill>
                  <a:srgbClr val="999999"/>
                </a:solidFill>
                <a:latin typeface="Arial" panose="02020603050405020304" pitchFamily="2"/>
              </a:rPr>
              <a:t>RESTRICTED INFORMATION </a:t>
            </a:r>
          </a:p>
        </p:txBody>
      </p:sp>
      <p:sp>
        <p:nvSpPr>
          <p:cNvPr id="104" name="Text Placeholder 103"/>
          <p:cNvSpPr>
            <a:spLocks noGrp="1"/>
          </p:cNvSpPr>
          <p:nvPr>
            <p:ph type="body" idx="10"/>
          </p:nvPr>
        </p:nvSpPr>
        <p:spPr>
          <a:xfrm>
            <a:off x="9477375" y="6818630"/>
            <a:ext cx="238760" cy="140970"/>
          </a:xfrm>
          <a:prstGeom prst="rect">
            <a:avLst/>
          </a:prstGeom>
          <a:noFill/>
          <a:ln w="0" cmpd="sng">
            <a:noFill/>
            <a:prstDash val="solid"/>
          </a:ln>
        </p:spPr>
        <p:txBody>
          <a:bodyPr vert="horz" lIns="0" tIns="1270" rIns="0" bIns="0" anchor="t"/>
          <a:lstStyle/>
          <a:p>
            <a:pPr marL="0" marR="0" indent="0" algn="l">
              <a:lnSpc>
                <a:spcPts val="1000"/>
              </a:lnSpc>
              <a:spcAft>
                <a:spcPts val="65"/>
              </a:spcAft>
            </a:pPr>
            <a:r>
              <a:rPr lang="fr-FR" sz="900" spc="85">
                <a:solidFill>
                  <a:srgbClr val="000000"/>
                </a:solidFill>
                <a:latin typeface="Arial" panose="02020603050405020304" pitchFamily="2"/>
              </a:rPr>
              <a:t>14 </a:t>
            </a: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323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0"/>
          </a:schemeClr>
        </a:solidFill>
        <a:effectLst/>
      </p:bgPr>
    </p:bg>
    <p:spTree>
      <p:nvGrpSpPr>
        <p:cNvPr id="1" name=""/>
        <p:cNvGrpSpPr/>
        <p:nvPr/>
      </p:nvGrpSpPr>
      <p:grpSpPr>
        <a:xfrm>
          <a:off x="0" y="0"/>
          <a:ext cx="0" cy="0"/>
          <a:chOff x="0" y="0"/>
          <a:chExt cx="0" cy="0"/>
        </a:xfrm>
      </p:grpSpPr>
      <p:sp>
        <p:nvSpPr>
          <p:cNvPr id="286" name="Text Placeholder 285"/>
          <p:cNvSpPr>
            <a:spLocks noGrp="1"/>
          </p:cNvSpPr>
          <p:nvPr>
            <p:ph type="body" idx="10"/>
          </p:nvPr>
        </p:nvSpPr>
        <p:spPr>
          <a:xfrm>
            <a:off x="786130" y="762000"/>
            <a:ext cx="9144000" cy="1978025"/>
          </a:xfrm>
          <a:prstGeom prst="rect">
            <a:avLst/>
          </a:prstGeom>
          <a:noFill/>
          <a:ln w="0" cmpd="sng">
            <a:noFill/>
            <a:prstDash val="solid"/>
          </a:ln>
        </p:spPr>
        <p:txBody>
          <a:bodyPr vert="horz" lIns="0" tIns="11430" rIns="0" bIns="0" anchor="t"/>
          <a:lstStyle/>
          <a:p>
            <a:pPr marL="137160" marR="0" indent="0" algn="l">
              <a:lnSpc>
                <a:spcPts val="2500"/>
              </a:lnSpc>
              <a:spcAft>
                <a:spcPts val="0"/>
              </a:spcAft>
            </a:pPr>
            <a:r>
              <a:rPr lang="fr-FR" sz="2200" spc="0">
                <a:solidFill>
                  <a:srgbClr val="FF0000"/>
                </a:solidFill>
                <a:latin typeface="Arial" panose="02020603050405020304" pitchFamily="2"/>
              </a:rPr>
              <a:t>Methodology: Review of Uncertainty Components </a:t>
            </a:r>
          </a:p>
          <a:p>
            <a:pPr marL="137160" marR="0" indent="0" algn="l">
              <a:lnSpc>
                <a:spcPts val="2100"/>
              </a:lnSpc>
              <a:spcBef>
                <a:spcPts val="4175"/>
              </a:spcBef>
              <a:spcAft>
                <a:spcPts val="0"/>
              </a:spcAft>
            </a:pPr>
            <a:r>
              <a:rPr lang="fr-FR" sz="1800" b="1" spc="-35">
                <a:solidFill>
                  <a:srgbClr val="000000"/>
                </a:solidFill>
                <a:latin typeface="Arial" panose="02020603050405020304" pitchFamily="2"/>
              </a:rPr>
              <a:t>Additional Valuation Adjustment for Concentration </a:t>
            </a:r>
          </a:p>
          <a:p>
            <a:pPr marL="274320" marR="548640" indent="-137160" algn="l">
              <a:lnSpc>
                <a:spcPts val="1600"/>
              </a:lnSpc>
              <a:spcBef>
                <a:spcPts val="1300"/>
              </a:spcBef>
              <a:spcAft>
                <a:spcPts val="2065"/>
              </a:spcAft>
            </a:pPr>
            <a:r>
              <a:rPr lang="fr-FR" sz="1200" spc="0">
                <a:solidFill>
                  <a:srgbClr val="000000"/>
                </a:solidFill>
                <a:latin typeface="Arial" panose="02020603050405020304" pitchFamily="2"/>
              </a:rPr>
              <a:t>A concentrated position is defined as a position that cannot be closed out within a 10-day period. Positions are identified and examined on case by case basis, and an additional liquidity discount applied at 90% confidence. </a:t>
            </a:r>
          </a:p>
        </p:txBody>
      </p:sp>
      <p:sp>
        <p:nvSpPr>
          <p:cNvPr id="287" name="Text Placeholder 286"/>
          <p:cNvSpPr>
            <a:spLocks noGrp="1"/>
          </p:cNvSpPr>
          <p:nvPr>
            <p:ph type="body" idx="10"/>
          </p:nvPr>
        </p:nvSpPr>
        <p:spPr>
          <a:xfrm>
            <a:off x="786130" y="2740025"/>
            <a:ext cx="9144000" cy="3840480"/>
          </a:xfrm>
          <a:prstGeom prst="rect">
            <a:avLst/>
          </a:prstGeom>
          <a:solidFill>
            <a:srgbClr val="F2F2F2"/>
          </a:solidFill>
          <a:ln w="0" cmpd="sng">
            <a:noFill/>
            <a:prstDash val="solid"/>
          </a:ln>
        </p:spPr>
        <p:txBody>
          <a:bodyPr vert="horz" lIns="0" tIns="400050" rIns="0" bIns="0" anchor="t">
            <a:normAutofit fontScale="85000"/>
          </a:bodyPr>
          <a:lstStyle/>
          <a:p>
            <a:pPr marL="137160" marR="0" indent="137160" algn="l">
              <a:lnSpc>
                <a:spcPts val="1500"/>
              </a:lnSpc>
              <a:spcAft>
                <a:spcPts val="0"/>
              </a:spcAft>
              <a:buFont typeface="Symbol"/>
              <a:buChar char="·"/>
            </a:pPr>
            <a:r>
              <a:rPr lang="fr-FR" sz="1200" b="1" spc="0">
                <a:solidFill>
                  <a:srgbClr val="000000"/>
                </a:solidFill>
                <a:latin typeface="Arial" panose="02020603050405020304" pitchFamily="2"/>
              </a:rPr>
              <a:t>Comments: </a:t>
            </a:r>
          </a:p>
          <a:p>
            <a:pPr marL="457200" marR="320040" indent="-182880" algn="l">
              <a:lnSpc>
                <a:spcPts val="1400"/>
              </a:lnSpc>
              <a:spcBef>
                <a:spcPts val="565"/>
              </a:spcBef>
              <a:spcAft>
                <a:spcPts val="0"/>
              </a:spcAft>
            </a:pPr>
            <a:r>
              <a:rPr lang="fr-FR" sz="1200" spc="0">
                <a:solidFill>
                  <a:srgbClr val="FF0000"/>
                </a:solidFill>
                <a:latin typeface="Arial" panose="02020603050405020304" pitchFamily="2"/>
              </a:rPr>
              <a:t>–</a:t>
            </a:r>
            <a:r>
              <a:rPr lang="fr-FR" sz="1200" spc="0">
                <a:solidFill>
                  <a:srgbClr val="000000"/>
                </a:solidFill>
                <a:latin typeface="Arial" panose="02020603050405020304" pitchFamily="2"/>
              </a:rPr>
              <a:t> Concentrated positions should be largely consistent with Market Risk disclosure and agreed with Business. Some rules based identification is also performed and may be arbitrary. </a:t>
            </a:r>
          </a:p>
          <a:p>
            <a:pPr marL="457200" marR="320040" indent="-182880" algn="l">
              <a:lnSpc>
                <a:spcPts val="1400"/>
              </a:lnSpc>
              <a:spcBef>
                <a:spcPts val="430"/>
              </a:spcBef>
              <a:spcAft>
                <a:spcPts val="0"/>
              </a:spcAft>
            </a:pPr>
            <a:r>
              <a:rPr lang="fr-FR" sz="1200" spc="0">
                <a:solidFill>
                  <a:srgbClr val="FF0000"/>
                </a:solidFill>
                <a:latin typeface="Arial" panose="02020603050405020304" pitchFamily="2"/>
              </a:rPr>
              <a:t>–</a:t>
            </a:r>
            <a:r>
              <a:rPr lang="fr-FR" sz="1200" spc="0">
                <a:solidFill>
                  <a:srgbClr val="000000"/>
                </a:solidFill>
                <a:latin typeface="Arial" panose="02020603050405020304" pitchFamily="2"/>
              </a:rPr>
              <a:t> Liquidity discount is calculated according to FIM 61 and broadly in line with market practises and not amenable to significant refinements. </a:t>
            </a:r>
          </a:p>
          <a:p>
            <a:pPr marL="274320" marR="1920240" indent="0" algn="l">
              <a:lnSpc>
                <a:spcPts val="1900"/>
              </a:lnSpc>
              <a:spcBef>
                <a:spcPts val="0"/>
              </a:spcBef>
              <a:spcAft>
                <a:spcPts val="0"/>
              </a:spcAft>
            </a:pPr>
            <a:r>
              <a:rPr lang="fr-FR" sz="1200" spc="0">
                <a:solidFill>
                  <a:srgbClr val="FF0000"/>
                </a:solidFill>
                <a:latin typeface="Arial" panose="02020603050405020304" pitchFamily="2"/>
              </a:rPr>
              <a:t>–</a:t>
            </a:r>
            <a:r>
              <a:rPr lang="fr-FR" sz="1200" spc="0">
                <a:solidFill>
                  <a:srgbClr val="000000"/>
                </a:solidFill>
                <a:latin typeface="Arial" panose="02020603050405020304" pitchFamily="2"/>
              </a:rPr>
              <a:t> Market Risk is in the process of assigning liquidity horizon to concentrated exposures (trading books) </a:t>
            </a:r>
            <a:r>
              <a:rPr lang="fr-FR" sz="1200" spc="0">
                <a:solidFill>
                  <a:srgbClr val="FF0000"/>
                </a:solidFill>
                <a:latin typeface="Arial" panose="02020603050405020304" pitchFamily="2"/>
              </a:rPr>
              <a:t>–</a:t>
            </a:r>
            <a:r>
              <a:rPr lang="fr-FR" sz="1200" spc="0">
                <a:solidFill>
                  <a:srgbClr val="000000"/>
                </a:solidFill>
                <a:latin typeface="Arial" panose="02020603050405020304" pitchFamily="2"/>
              </a:rPr>
              <a:t> The question of overlap with market risk charge (ICR/FRTD) is not clarified </a:t>
            </a:r>
          </a:p>
          <a:p>
            <a:pPr marL="137160" marR="0" indent="137160" algn="l">
              <a:lnSpc>
                <a:spcPts val="1500"/>
              </a:lnSpc>
              <a:spcBef>
                <a:spcPts val="2890"/>
              </a:spcBef>
              <a:spcAft>
                <a:spcPts val="0"/>
              </a:spcAft>
              <a:buFont typeface="Symbol"/>
              <a:buChar char="·"/>
            </a:pPr>
            <a:r>
              <a:rPr lang="fr-FR" sz="1200" b="1" spc="0">
                <a:solidFill>
                  <a:srgbClr val="000000"/>
                </a:solidFill>
                <a:latin typeface="Arial" panose="02020603050405020304" pitchFamily="2"/>
              </a:rPr>
              <a:t>Actions: </a:t>
            </a:r>
          </a:p>
          <a:p>
            <a:pPr marL="274320" marR="1280160" indent="0" algn="l">
              <a:lnSpc>
                <a:spcPts val="1900"/>
              </a:lnSpc>
              <a:spcBef>
                <a:spcPts val="155"/>
              </a:spcBef>
              <a:spcAft>
                <a:spcPts val="0"/>
              </a:spcAft>
            </a:pP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Analyse any RWA offset that may result from conservative marking (MMM mean reversion, Equity correlation) </a:t>
            </a: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Review the simple additional bid offer charge which is overly simplistic </a:t>
            </a:r>
          </a:p>
          <a:p>
            <a:pPr marL="274320" marR="0" indent="0" algn="l">
              <a:lnSpc>
                <a:spcPts val="1600"/>
              </a:lnSpc>
              <a:spcBef>
                <a:spcPts val="310"/>
              </a:spcBef>
              <a:spcAft>
                <a:spcPts val="4895"/>
              </a:spcAft>
            </a:pPr>
            <a:r>
              <a:rPr lang="fr-FR" sz="1400" spc="0">
                <a:solidFill>
                  <a:srgbClr val="FF0000"/>
                </a:solidFill>
                <a:latin typeface="Verdana" panose="02020603050405020304" pitchFamily="2"/>
              </a:rPr>
              <a:t>&gt;</a:t>
            </a:r>
            <a:r>
              <a:rPr lang="fr-FR" sz="1200" spc="0">
                <a:solidFill>
                  <a:srgbClr val="000000"/>
                </a:solidFill>
                <a:latin typeface="Arial" panose="02020603050405020304" pitchFamily="2"/>
              </a:rPr>
              <a:t> Cross examine bonds illiquidity assumptions based on ageing/holding against market volumes </a:t>
            </a:r>
          </a:p>
        </p:txBody>
      </p:sp>
      <p:sp>
        <p:nvSpPr>
          <p:cNvPr id="288" name="Text Placeholder 287"/>
          <p:cNvSpPr>
            <a:spLocks noGrp="1"/>
          </p:cNvSpPr>
          <p:nvPr>
            <p:ph type="body" idx="10"/>
          </p:nvPr>
        </p:nvSpPr>
        <p:spPr>
          <a:xfrm>
            <a:off x="786130" y="6580505"/>
            <a:ext cx="2060575" cy="379095"/>
          </a:xfrm>
          <a:prstGeom prst="rect">
            <a:avLst/>
          </a:prstGeom>
          <a:noFill/>
          <a:ln w="0" cmpd="sng">
            <a:noFill/>
            <a:prstDash val="solid"/>
          </a:ln>
        </p:spPr>
        <p:txBody>
          <a:bodyPr vert="horz" lIns="0" tIns="104140" rIns="0" bIns="0" anchor="t"/>
          <a:lstStyle/>
          <a:p>
            <a:pPr marL="0" marR="0" indent="0" algn="l">
              <a:lnSpc>
                <a:spcPts val="1400"/>
              </a:lnSpc>
              <a:spcAft>
                <a:spcPts val="785"/>
              </a:spcAft>
            </a:pPr>
            <a:r>
              <a:rPr lang="fr-FR" sz="1200" b="1" spc="-35">
                <a:solidFill>
                  <a:srgbClr val="999999"/>
                </a:solidFill>
                <a:latin typeface="Arial" panose="02020603050405020304" pitchFamily="2"/>
              </a:rPr>
              <a:t>RESTRICTED INFORMATION </a:t>
            </a:r>
          </a:p>
        </p:txBody>
      </p:sp>
      <p:sp>
        <p:nvSpPr>
          <p:cNvPr id="289" name="Text Placeholder 288"/>
          <p:cNvSpPr>
            <a:spLocks noGrp="1"/>
          </p:cNvSpPr>
          <p:nvPr>
            <p:ph type="body" idx="10"/>
          </p:nvPr>
        </p:nvSpPr>
        <p:spPr>
          <a:xfrm>
            <a:off x="2846705" y="6580505"/>
            <a:ext cx="7083425" cy="379095"/>
          </a:xfrm>
          <a:prstGeom prst="rect">
            <a:avLst/>
          </a:prstGeom>
          <a:noFill/>
          <a:ln w="0" cmpd="sng">
            <a:noFill/>
            <a:prstDash val="solid"/>
          </a:ln>
        </p:spPr>
        <p:txBody>
          <a:bodyPr vert="horz" lIns="0" tIns="239395" rIns="0" bIns="0" anchor="t"/>
          <a:lstStyle/>
          <a:p>
            <a:pPr marL="6629400" marR="0" indent="0" algn="l">
              <a:lnSpc>
                <a:spcPts val="1000"/>
              </a:lnSpc>
              <a:spcAft>
                <a:spcPts val="65"/>
              </a:spcAft>
            </a:pPr>
            <a:r>
              <a:rPr lang="fr-FR" sz="900" spc="204">
                <a:solidFill>
                  <a:srgbClr val="000000"/>
                </a:solidFill>
                <a:latin typeface="Arial" panose="02020603050405020304" pitchFamily="2"/>
              </a:rPr>
              <a:t>29 </a:t>
            </a: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20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36874" y="1237197"/>
            <a:ext cx="8021241" cy="2631887"/>
          </a:xfrm>
        </p:spPr>
        <p:txBody>
          <a:bodyPr anchor="b"/>
          <a:lstStyle>
            <a:lvl1pPr algn="ctr">
              <a:defRPr sz="5263"/>
            </a:lvl1pPr>
          </a:lstStyle>
          <a:p>
            <a:r>
              <a:rPr lang="fr-FR"/>
              <a:t>Modifiez le style du titre</a:t>
            </a:r>
          </a:p>
        </p:txBody>
      </p:sp>
      <p:sp>
        <p:nvSpPr>
          <p:cNvPr id="3" name="Sous-titre 2"/>
          <p:cNvSpPr>
            <a:spLocks noGrp="1"/>
          </p:cNvSpPr>
          <p:nvPr>
            <p:ph type="subTitle" idx="1"/>
          </p:nvPr>
        </p:nvSpPr>
        <p:spPr>
          <a:xfrm>
            <a:off x="1336874" y="3970580"/>
            <a:ext cx="8021241" cy="1825171"/>
          </a:xfrm>
        </p:spPr>
        <p:txBody>
          <a:bodyPr/>
          <a:lstStyle>
            <a:lvl1pPr marL="0" indent="0" algn="ctr">
              <a:buNone/>
              <a:defRPr sz="2105"/>
            </a:lvl1pPr>
            <a:lvl2pPr marL="401056" indent="0" algn="ctr">
              <a:buNone/>
              <a:defRPr sz="1754"/>
            </a:lvl2pPr>
            <a:lvl3pPr marL="802112" indent="0" algn="ctr">
              <a:buNone/>
              <a:defRPr sz="1579"/>
            </a:lvl3pPr>
            <a:lvl4pPr marL="1203168" indent="0" algn="ctr">
              <a:buNone/>
              <a:defRPr sz="1404"/>
            </a:lvl4pPr>
            <a:lvl5pPr marL="1604223" indent="0" algn="ctr">
              <a:buNone/>
              <a:defRPr sz="1404"/>
            </a:lvl5pPr>
            <a:lvl6pPr marL="2005279" indent="0" algn="ctr">
              <a:buNone/>
              <a:defRPr sz="1404"/>
            </a:lvl6pPr>
            <a:lvl7pPr marL="2406335" indent="0" algn="ctr">
              <a:buNone/>
              <a:defRPr sz="1404"/>
            </a:lvl7pPr>
            <a:lvl8pPr marL="2807391" indent="0" algn="ctr">
              <a:buNone/>
              <a:defRPr sz="1404"/>
            </a:lvl8pPr>
            <a:lvl9pPr marL="3208447" indent="0" algn="ctr">
              <a:buNone/>
              <a:defRPr sz="1404"/>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CB9785-F8B9-476B-8C57-7A1C5764FA2F}" type="slidenum">
              <a:rPr lang="fr-FR" smtClean="0"/>
              <a:t>‹#›</a:t>
            </a:fld>
            <a:endParaRPr lang="fr-FR"/>
          </a:p>
        </p:txBody>
      </p:sp>
    </p:spTree>
    <p:extLst>
      <p:ext uri="{BB962C8B-B14F-4D97-AF65-F5344CB8AC3E}">
        <p14:creationId xmlns:p14="http://schemas.microsoft.com/office/powerpoint/2010/main" val="398410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654425" y="7007225"/>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TextBox 2"/>
          <p:cNvSpPr txBox="1"/>
          <p:nvPr>
            <p:extLst>
              <p:ext uri="{1162E1C5-73C7-4A58-AE30-91384D911F3F}">
                <p184:classification xmlns:p184="http://schemas.microsoft.com/office/powerpoint/2018/4/main" val="ftr"/>
              </p:ext>
            </p:extLst>
          </p:nvPr>
        </p:nvSpPr>
        <p:spPr>
          <a:xfrm>
            <a:off x="5162550" y="7343775"/>
            <a:ext cx="398463"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cSld>
  <p:clrMap bg1="lt1" tx1="dk1" bg2="lt2" tx2="dk2" accent1="accent1" accent2="accent2" accent3="accent3" accent4="accent4" accent5="accent5" accent6="accent6" hlink="hlink" folHlink="folHlink"/>
  <p:sldLayoutIdLst>
    <p:sldLayoutId id="2147483650" r:id="rId1"/>
    <p:sldLayoutId id="2147483665" r:id="rId2"/>
    <p:sldLayoutId id="2147483671" r:id="rId3"/>
    <p:sldLayoutId id="2147483698" r:id="rId4"/>
    <p:sldLayoutId id="2147483714" r:id="rId5"/>
    <p:sldLayoutId id="2147483715" r:id="rId6"/>
    <p:sldLayoutId id="2147483718" r:id="rId7"/>
    <p:sldLayoutId id="2147483719" r:id="rId8"/>
  </p:sldLayoutIdLst>
  <p:hf sldNum="0"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sec.gov/news/pressrelease/2016-252.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s.org/basel_framework/chapter/CAP/50.htm?tldate=20221231&amp;inforce=20191215" TargetMode="External"/><Relationship Id="rId7" Type="http://schemas.openxmlformats.org/officeDocument/2006/relationships/hyperlink" Target="https://www.eba.europa.eu/publications-and-media/press-releases/eba-consults-targeted-amendments-prudent-valuation-framework"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handbook.fca.org.uk/handbook/MIFIDPRU/3/Annex8R.html" TargetMode="External"/><Relationship Id="rId5" Type="http://schemas.openxmlformats.org/officeDocument/2006/relationships/hyperlink" Target="EBA%20RTS%20Prudent%20Valuation%202016" TargetMode="External"/><Relationship Id="rId4" Type="http://schemas.openxmlformats.org/officeDocument/2006/relationships/hyperlink" Target="https://www.eba.europa.eu/regulation-and-policy/single-rulebook/interactive-single-rulebook/1607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ankofengland.co.uk/stress-testing/2024/boes-approach-to-stress-testing-the-uk-banking-syste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rxiv.org/pdf/0903.2428.pdf" TargetMode="External"/><Relationship Id="rId2" Type="http://schemas.openxmlformats.org/officeDocument/2006/relationships/hyperlink" Target="https://www.riskdata.com/wp-content/uploads/Liquidity-risk_Riskdata-white-paper_2015.pd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397462" y="5436021"/>
            <a:ext cx="2357744" cy="417103"/>
          </a:xfrm>
        </p:spPr>
        <p:txBody>
          <a:bodyPr/>
          <a:lstStyle/>
          <a:p>
            <a:r>
              <a:rPr lang="en-GB" altLang="zh-TW" sz="1800" dirty="0"/>
              <a:t>Date:  </a:t>
            </a:r>
            <a:r>
              <a:rPr lang="pl-PL" altLang="zh-TW" sz="1800" dirty="0"/>
              <a:t>May 2026</a:t>
            </a:r>
            <a:endParaRPr lang="en-GB" altLang="zh-TW" sz="1800" dirty="0"/>
          </a:p>
          <a:p>
            <a:endParaRPr lang="en-GB" altLang="zh-TW" sz="1800" dirty="0"/>
          </a:p>
          <a:p>
            <a:endParaRPr lang="en-GB" altLang="zh-TW" sz="1800" dirty="0"/>
          </a:p>
        </p:txBody>
      </p:sp>
      <p:sp>
        <p:nvSpPr>
          <p:cNvPr id="14" name="Text Placeholder 13"/>
          <p:cNvSpPr>
            <a:spLocks noGrp="1"/>
          </p:cNvSpPr>
          <p:nvPr>
            <p:ph type="body" sz="quarter" idx="10"/>
          </p:nvPr>
        </p:nvSpPr>
        <p:spPr>
          <a:xfrm>
            <a:off x="397462" y="6251625"/>
            <a:ext cx="2357744" cy="192508"/>
          </a:xfrm>
        </p:spPr>
        <p:txBody>
          <a:bodyPr/>
          <a:lstStyle/>
          <a:p>
            <a:r>
              <a:rPr lang="en-GB" altLang="zh-TW" sz="1800" dirty="0"/>
              <a:t>Prepared by: Laurent-Olivier </a:t>
            </a:r>
            <a:r>
              <a:rPr lang="en-GB" altLang="zh-TW" sz="1800" dirty="0" err="1"/>
              <a:t>Valigny</a:t>
            </a:r>
            <a:r>
              <a:rPr lang="en-GB" altLang="zh-TW" sz="1800" dirty="0"/>
              <a:t>, Global Head Valuation Risk, Product Control</a:t>
            </a:r>
            <a:endParaRPr lang="pl-PL" altLang="zh-TW" sz="1800" dirty="0"/>
          </a:p>
          <a:p>
            <a:r>
              <a:rPr lang="pl-PL" altLang="zh-TW" sz="1800" dirty="0"/>
              <a:t>(Including edits by Artur Zajac, Head of Kraków Product Control Quants)</a:t>
            </a:r>
            <a:endParaRPr lang="en-GB" altLang="zh-TW" sz="1800" dirty="0"/>
          </a:p>
        </p:txBody>
      </p:sp>
      <p:sp>
        <p:nvSpPr>
          <p:cNvPr id="3" name="Title 2"/>
          <p:cNvSpPr>
            <a:spLocks noGrp="1"/>
          </p:cNvSpPr>
          <p:nvPr>
            <p:ph type="ctrTitle" sz="quarter"/>
          </p:nvPr>
        </p:nvSpPr>
        <p:spPr/>
        <p:txBody>
          <a:bodyPr/>
          <a:lstStyle/>
          <a:p>
            <a:r>
              <a:rPr lang="pl-PL" dirty="0">
                <a:solidFill>
                  <a:srgbClr val="FF0000"/>
                </a:solidFill>
                <a:latin typeface="Calibri" panose="020F0502020204030204" pitchFamily="34" charset="0"/>
                <a:cs typeface="Calibri" panose="020F0502020204030204" pitchFamily="34" charset="0"/>
              </a:rPr>
              <a:t>Fair &amp; </a:t>
            </a:r>
            <a:r>
              <a:rPr lang="en-US" dirty="0">
                <a:solidFill>
                  <a:srgbClr val="FF0000"/>
                </a:solidFill>
                <a:latin typeface="Calibri" panose="020F0502020204030204" pitchFamily="34" charset="0"/>
                <a:cs typeface="Calibri" panose="020F0502020204030204" pitchFamily="34" charset="0"/>
              </a:rPr>
              <a:t>Prudent Valuation: a High-Level Overview </a:t>
            </a:r>
            <a:endParaRPr lang="en-US" dirty="0"/>
          </a:p>
        </p:txBody>
      </p:sp>
      <p:sp>
        <p:nvSpPr>
          <p:cNvPr id="2" name="Text Placeholder 14">
            <a:extLst>
              <a:ext uri="{FF2B5EF4-FFF2-40B4-BE49-F238E27FC236}">
                <a16:creationId xmlns:a16="http://schemas.microsoft.com/office/drawing/2014/main" id="{024B1382-7BAC-D962-252D-CE28098EFE7C}"/>
              </a:ext>
            </a:extLst>
          </p:cNvPr>
          <p:cNvSpPr txBox="1">
            <a:spLocks/>
          </p:cNvSpPr>
          <p:nvPr/>
        </p:nvSpPr>
        <p:spPr>
          <a:xfrm>
            <a:off x="378942" y="5868069"/>
            <a:ext cx="2357744" cy="4171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170" b="1" kern="1200" dirty="0" smtClean="0">
                <a:solidFill>
                  <a:schemeClr val="tx1"/>
                </a:solidFill>
                <a:latin typeface="+mj-lt"/>
                <a:ea typeface="SimHei"/>
                <a:cs typeface="Arial" charset="0"/>
              </a:defRPr>
            </a:lvl1pPr>
          </a:lstStyle>
          <a:p>
            <a:r>
              <a:rPr lang="en-GB" altLang="zh-TW" sz="1800" dirty="0"/>
              <a:t>Presentation to HSBC Risk Academy</a:t>
            </a:r>
          </a:p>
          <a:p>
            <a:endParaRPr lang="en-GB" altLang="zh-TW" sz="1800" dirty="0"/>
          </a:p>
        </p:txBody>
      </p:sp>
    </p:spTree>
    <p:extLst>
      <p:ext uri="{BB962C8B-B14F-4D97-AF65-F5344CB8AC3E}">
        <p14:creationId xmlns:p14="http://schemas.microsoft.com/office/powerpoint/2010/main" val="116592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C2024DE-4C19-2651-BAA3-A608E7CE601E}"/>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1E899A84-0A7C-4488-B245-0310F52DBB74}" type="slidenum">
              <a:rPr kumimoji="0" lang="en-GB"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10</a:t>
            </a:fld>
            <a:endParaRPr kumimoji="0" lang="en-GB" sz="9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ZoneTexte 1">
            <a:extLst>
              <a:ext uri="{FF2B5EF4-FFF2-40B4-BE49-F238E27FC236}">
                <a16:creationId xmlns:a16="http://schemas.microsoft.com/office/drawing/2014/main" id="{DAF7613A-7994-ED60-58B3-37B8CF29F099}"/>
              </a:ext>
            </a:extLst>
          </p:cNvPr>
          <p:cNvSpPr txBox="1"/>
          <p:nvPr/>
        </p:nvSpPr>
        <p:spPr>
          <a:xfrm>
            <a:off x="1061224" y="1895707"/>
            <a:ext cx="7593981" cy="651460"/>
          </a:xfrm>
          <a:prstGeom prst="rect">
            <a:avLst/>
          </a:prstGeom>
          <a:noFill/>
        </p:spPr>
        <p:txBody>
          <a:bodyPr wrap="square" rtlCol="0">
            <a:spAutoFit/>
          </a:bodyPr>
          <a:lstStyle/>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p:txBody>
      </p:sp>
      <p:sp>
        <p:nvSpPr>
          <p:cNvPr id="10" name="TextBox 5">
            <a:extLst>
              <a:ext uri="{FF2B5EF4-FFF2-40B4-BE49-F238E27FC236}">
                <a16:creationId xmlns:a16="http://schemas.microsoft.com/office/drawing/2014/main" id="{5F9CBE60-5781-B6CA-A2F1-24B083E25E1F}"/>
              </a:ext>
            </a:extLst>
          </p:cNvPr>
          <p:cNvSpPr txBox="1"/>
          <p:nvPr/>
        </p:nvSpPr>
        <p:spPr>
          <a:xfrm>
            <a:off x="738433" y="1179522"/>
            <a:ext cx="9505605" cy="6755696"/>
          </a:xfrm>
          <a:prstGeom prst="rect">
            <a:avLst/>
          </a:prstGeom>
          <a:noFill/>
        </p:spPr>
        <p:txBody>
          <a:bodyPr wrap="square" rtlCol="0">
            <a:spAutoFit/>
          </a:bodyPr>
          <a:lstStyle/>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fr-FR" sz="1400" kern="1200" dirty="0">
                <a:solidFill>
                  <a:srgbClr val="000000"/>
                </a:solidFill>
                <a:latin typeface="Arial" pitchFamily="34" charset="0"/>
                <a:ea typeface="+mn-ea"/>
                <a:cs typeface="+mn-cs"/>
              </a:rPr>
              <a:t>« The </a:t>
            </a:r>
            <a:r>
              <a:rPr lang="fr-FR" sz="1400" kern="1200" dirty="0" err="1">
                <a:solidFill>
                  <a:srgbClr val="000000"/>
                </a:solidFill>
                <a:latin typeface="Arial" pitchFamily="34" charset="0"/>
                <a:ea typeface="+mn-ea"/>
                <a:cs typeface="+mn-cs"/>
              </a:rPr>
              <a:t>approach</a:t>
            </a:r>
            <a:r>
              <a:rPr lang="fr-FR" sz="1400" kern="1200" dirty="0">
                <a:solidFill>
                  <a:srgbClr val="000000"/>
                </a:solidFill>
                <a:latin typeface="Arial" pitchFamily="34" charset="0"/>
                <a:ea typeface="+mn-ea"/>
                <a:cs typeface="+mn-cs"/>
              </a:rPr>
              <a:t> to the </a:t>
            </a:r>
            <a:r>
              <a:rPr lang="fr-FR" sz="1400" kern="1200" dirty="0" err="1">
                <a:solidFill>
                  <a:srgbClr val="000000"/>
                </a:solidFill>
                <a:latin typeface="Arial" pitchFamily="34" charset="0"/>
                <a:ea typeface="+mn-ea"/>
                <a:cs typeface="+mn-cs"/>
              </a:rPr>
              <a:t>valuation</a:t>
            </a:r>
            <a:r>
              <a:rPr lang="fr-FR" sz="1400" kern="1200" dirty="0">
                <a:solidFill>
                  <a:srgbClr val="000000"/>
                </a:solidFill>
                <a:latin typeface="Arial" pitchFamily="34" charset="0"/>
                <a:ea typeface="+mn-ea"/>
                <a:cs typeface="+mn-cs"/>
              </a:rPr>
              <a:t> of </a:t>
            </a:r>
            <a:r>
              <a:rPr lang="fr-FR" sz="1400" kern="1200" dirty="0" err="1">
                <a:solidFill>
                  <a:srgbClr val="000000"/>
                </a:solidFill>
                <a:latin typeface="Arial" pitchFamily="34" charset="0"/>
                <a:ea typeface="+mn-ea"/>
                <a:cs typeface="+mn-cs"/>
              </a:rPr>
              <a:t>monoline</a:t>
            </a:r>
            <a:r>
              <a:rPr lang="fr-FR" sz="1400" kern="1200" dirty="0">
                <a:solidFill>
                  <a:srgbClr val="000000"/>
                </a:solidFill>
                <a:latin typeface="Arial" pitchFamily="34" charset="0"/>
                <a:ea typeface="+mn-ea"/>
                <a:cs typeface="+mn-cs"/>
              </a:rPr>
              <a:t> CVA positions, </a:t>
            </a:r>
            <a:r>
              <a:rPr lang="fr-FR" sz="1400" kern="1200" dirty="0" err="1">
                <a:solidFill>
                  <a:srgbClr val="000000"/>
                </a:solidFill>
                <a:latin typeface="Arial" pitchFamily="34" charset="0"/>
                <a:ea typeface="+mn-ea"/>
                <a:cs typeface="+mn-cs"/>
              </a:rPr>
              <a:t>which</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became</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appartent</a:t>
            </a:r>
            <a:r>
              <a:rPr lang="fr-FR" sz="1400" kern="1200" dirty="0">
                <a:solidFill>
                  <a:srgbClr val="000000"/>
                </a:solidFill>
                <a:latin typeface="Arial" pitchFamily="34" charset="0"/>
                <a:ea typeface="+mn-ea"/>
                <a:cs typeface="+mn-cs"/>
              </a:rPr>
              <a:t> in FSA </a:t>
            </a:r>
            <a:r>
              <a:rPr lang="fr-FR" sz="1400" kern="1200" dirty="0" err="1">
                <a:solidFill>
                  <a:srgbClr val="000000"/>
                </a:solidFill>
                <a:latin typeface="Arial" pitchFamily="34" charset="0"/>
                <a:ea typeface="+mn-ea"/>
                <a:cs typeface="+mn-cs"/>
              </a:rPr>
              <a:t>analysis</a:t>
            </a:r>
            <a:r>
              <a:rPr lang="fr-FR" sz="1400" kern="1200" dirty="0">
                <a:solidFill>
                  <a:srgbClr val="000000"/>
                </a:solidFill>
                <a:latin typeface="Arial" pitchFamily="34" charset="0"/>
                <a:ea typeface="+mn-ea"/>
                <a:cs typeface="+mn-cs"/>
              </a:rPr>
              <a:t> in </a:t>
            </a:r>
            <a:r>
              <a:rPr lang="fr-FR" sz="1400" kern="1200" dirty="0" err="1">
                <a:solidFill>
                  <a:srgbClr val="000000"/>
                </a:solidFill>
                <a:latin typeface="Arial" pitchFamily="34" charset="0"/>
                <a:ea typeface="+mn-ea"/>
                <a:cs typeface="+mn-cs"/>
              </a:rPr>
              <a:t>early</a:t>
            </a:r>
            <a:r>
              <a:rPr lang="fr-FR" sz="1400" kern="1200" dirty="0">
                <a:solidFill>
                  <a:srgbClr val="000000"/>
                </a:solidFill>
                <a:latin typeface="Arial" pitchFamily="34" charset="0"/>
                <a:ea typeface="+mn-ea"/>
                <a:cs typeface="+mn-cs"/>
              </a:rPr>
              <a:t> 2009, and </a:t>
            </a:r>
            <a:r>
              <a:rPr lang="fr-FR" sz="1400" kern="1200" dirty="0" err="1">
                <a:solidFill>
                  <a:srgbClr val="000000"/>
                </a:solidFill>
                <a:latin typeface="Arial" pitchFamily="34" charset="0"/>
                <a:ea typeface="+mn-ea"/>
                <a:cs typeface="+mn-cs"/>
              </a:rPr>
              <a:t>which</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showed</a:t>
            </a:r>
            <a:r>
              <a:rPr lang="fr-FR" sz="1400" kern="1200" dirty="0">
                <a:solidFill>
                  <a:srgbClr val="000000"/>
                </a:solidFill>
                <a:latin typeface="Arial" pitchFamily="34" charset="0"/>
                <a:ea typeface="+mn-ea"/>
                <a:cs typeface="+mn-cs"/>
              </a:rPr>
              <a:t> Barclays </a:t>
            </a:r>
            <a:r>
              <a:rPr lang="fr-FR" sz="1400" kern="1200" dirty="0" err="1">
                <a:solidFill>
                  <a:srgbClr val="000000"/>
                </a:solidFill>
                <a:latin typeface="Arial" pitchFamily="34" charset="0"/>
                <a:ea typeface="+mn-ea"/>
                <a:cs typeface="+mn-cs"/>
              </a:rPr>
              <a:t>choosing</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valuations</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clearly</a:t>
            </a:r>
            <a:r>
              <a:rPr lang="fr-FR" sz="1400" kern="1200" dirty="0">
                <a:solidFill>
                  <a:srgbClr val="000000"/>
                </a:solidFill>
                <a:latin typeface="Arial" pitchFamily="34" charset="0"/>
                <a:ea typeface="+mn-ea"/>
                <a:cs typeface="+mn-cs"/>
              </a:rPr>
              <a:t> at the </a:t>
            </a:r>
            <a:r>
              <a:rPr lang="fr-FR" sz="1400" b="1" kern="1200" dirty="0">
                <a:solidFill>
                  <a:srgbClr val="000000"/>
                </a:solidFill>
                <a:latin typeface="Arial" pitchFamily="34" charset="0"/>
                <a:ea typeface="+mn-ea"/>
                <a:cs typeface="+mn-cs"/>
              </a:rPr>
              <a:t>agressive end of the acceptable </a:t>
            </a:r>
            <a:r>
              <a:rPr lang="fr-FR" sz="1400" b="1" kern="1200" dirty="0" err="1">
                <a:solidFill>
                  <a:srgbClr val="000000"/>
                </a:solidFill>
                <a:latin typeface="Arial" pitchFamily="34" charset="0"/>
                <a:ea typeface="+mn-ea"/>
                <a:cs typeface="+mn-cs"/>
              </a:rPr>
              <a:t>spectrum</a:t>
            </a:r>
            <a:r>
              <a:rPr lang="fr-FR" sz="1400" kern="1200" dirty="0">
                <a:solidFill>
                  <a:srgbClr val="000000"/>
                </a:solidFill>
                <a:latin typeface="Arial" pitchFamily="34" charset="0"/>
                <a:ea typeface="+mn-ea"/>
                <a:cs typeface="+mn-cs"/>
              </a:rPr>
              <a:t>  » (PRA)</a:t>
            </a:r>
          </a:p>
          <a:p>
            <a:pPr algn="just" rtl="0" eaLnBrk="0" fontAlgn="base" hangingPunct="0">
              <a:spcBef>
                <a:spcPct val="50000"/>
              </a:spcBef>
              <a:spcAft>
                <a:spcPct val="0"/>
              </a:spcAft>
            </a:pPr>
            <a:endParaRPr lang="fr-FR"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“At the height of the financial crisis, Deutsche Bank’s financial statements did not reflect the significant risk in these large, complex illiquid positions,”.  “Deutsche Bank </a:t>
            </a:r>
            <a:r>
              <a:rPr lang="en-US" sz="1400" b="1" kern="1200" dirty="0">
                <a:solidFill>
                  <a:srgbClr val="000000"/>
                </a:solidFill>
                <a:latin typeface="Arial" pitchFamily="34" charset="0"/>
                <a:ea typeface="+mn-ea"/>
                <a:cs typeface="+mn-cs"/>
              </a:rPr>
              <a:t>failed to make reasonable judgments </a:t>
            </a:r>
            <a:r>
              <a:rPr lang="en-US" sz="1400" kern="1200" dirty="0">
                <a:solidFill>
                  <a:srgbClr val="000000"/>
                </a:solidFill>
                <a:latin typeface="Arial" pitchFamily="34" charset="0"/>
                <a:ea typeface="+mn-ea"/>
                <a:cs typeface="+mn-cs"/>
              </a:rPr>
              <a:t>when valuing its positions and lacked robust internal controls over financial reporting.” (SEC)</a:t>
            </a:r>
          </a:p>
          <a:p>
            <a:pPr algn="just" rtl="0" eaLnBrk="0" fontAlgn="base" hangingPunct="0">
              <a:spcBef>
                <a:spcPct val="50000"/>
              </a:spcBef>
              <a:spcAft>
                <a:spcPct val="0"/>
              </a:spcAft>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“JPMorgan did not timely detect or effectively challenge </a:t>
            </a:r>
            <a:r>
              <a:rPr lang="en-US" sz="1400" b="1" kern="1200" dirty="0">
                <a:solidFill>
                  <a:srgbClr val="000000"/>
                </a:solidFill>
                <a:latin typeface="Arial" pitchFamily="34" charset="0"/>
                <a:ea typeface="+mn-ea"/>
                <a:cs typeface="+mn-cs"/>
              </a:rPr>
              <a:t>questionable valuations </a:t>
            </a:r>
            <a:r>
              <a:rPr lang="en-US" sz="1400" kern="1200" dirty="0">
                <a:solidFill>
                  <a:srgbClr val="000000"/>
                </a:solidFill>
                <a:latin typeface="Arial" pitchFamily="34" charset="0"/>
                <a:ea typeface="+mn-ea"/>
                <a:cs typeface="+mn-cs"/>
              </a:rPr>
              <a:t>by the SCP traders as the portfolio’s losses accumulated in the first quarter of 2012 and </a:t>
            </a:r>
            <a:r>
              <a:rPr lang="en-US" sz="1400" b="1" kern="1200" dirty="0">
                <a:solidFill>
                  <a:srgbClr val="000000"/>
                </a:solidFill>
                <a:latin typeface="Arial" pitchFamily="34" charset="0"/>
                <a:ea typeface="+mn-ea"/>
                <a:cs typeface="+mn-cs"/>
              </a:rPr>
              <a:t>publicly misstated its financial results </a:t>
            </a:r>
            <a:r>
              <a:rPr lang="en-US" sz="1400" kern="1200" dirty="0">
                <a:solidFill>
                  <a:srgbClr val="000000"/>
                </a:solidFill>
                <a:latin typeface="Arial" pitchFamily="34" charset="0"/>
                <a:ea typeface="+mn-ea"/>
                <a:cs typeface="+mn-cs"/>
              </a:rPr>
              <a:t>for that period.” (SEC)</a:t>
            </a:r>
          </a:p>
          <a:p>
            <a:pPr algn="just" rtl="0" eaLnBrk="0" fontAlgn="base" hangingPunct="0">
              <a:spcBef>
                <a:spcPct val="50000"/>
              </a:spcBef>
              <a:spcAft>
                <a:spcPct val="0"/>
              </a:spcAft>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“Traders shocked by $712m </a:t>
            </a:r>
            <a:r>
              <a:rPr lang="en-US" sz="1400" b="1" kern="1200" dirty="0">
                <a:solidFill>
                  <a:srgbClr val="000000"/>
                </a:solidFill>
                <a:latin typeface="Arial" pitchFamily="34" charset="0"/>
                <a:ea typeface="+mn-ea"/>
                <a:cs typeface="+mn-cs"/>
              </a:rPr>
              <a:t>CVA loss </a:t>
            </a:r>
            <a:r>
              <a:rPr lang="en-US" sz="1400" kern="1200" dirty="0">
                <a:solidFill>
                  <a:srgbClr val="000000"/>
                </a:solidFill>
                <a:latin typeface="Arial" pitchFamily="34" charset="0"/>
                <a:ea typeface="+mn-ea"/>
                <a:cs typeface="+mn-cs"/>
              </a:rPr>
              <a:t>at </a:t>
            </a:r>
            <a:r>
              <a:rPr lang="en-US" sz="1400" kern="1200" dirty="0" err="1">
                <a:solidFill>
                  <a:srgbClr val="000000"/>
                </a:solidFill>
                <a:latin typeface="Arial" pitchFamily="34" charset="0"/>
                <a:ea typeface="+mn-ea"/>
                <a:cs typeface="+mn-cs"/>
              </a:rPr>
              <a:t>StanChart</a:t>
            </a:r>
            <a:r>
              <a:rPr lang="en-US" sz="1400" kern="1200" dirty="0">
                <a:solidFill>
                  <a:srgbClr val="000000"/>
                </a:solidFill>
                <a:latin typeface="Arial" pitchFamily="34" charset="0"/>
                <a:ea typeface="+mn-ea"/>
                <a:cs typeface="+mn-cs"/>
              </a:rPr>
              <a:t> Bank’s </a:t>
            </a:r>
            <a:r>
              <a:rPr lang="en-US" sz="1400" b="1" kern="1200" dirty="0">
                <a:solidFill>
                  <a:srgbClr val="000000"/>
                </a:solidFill>
                <a:latin typeface="Arial" pitchFamily="34" charset="0"/>
                <a:ea typeface="+mn-ea"/>
                <a:cs typeface="+mn-cs"/>
              </a:rPr>
              <a:t>new methodology </a:t>
            </a:r>
            <a:r>
              <a:rPr lang="en-US" sz="1400" kern="1200" dirty="0">
                <a:solidFill>
                  <a:srgbClr val="000000"/>
                </a:solidFill>
                <a:latin typeface="Arial" pitchFamily="34" charset="0"/>
                <a:ea typeface="+mn-ea"/>
                <a:cs typeface="+mn-cs"/>
              </a:rPr>
              <a:t>has been used by some rivals for more than a decade” (Risk.net)</a:t>
            </a:r>
          </a:p>
          <a:p>
            <a:pPr algn="just" rtl="0" eaLnBrk="0" fontAlgn="base" hangingPunct="0">
              <a:spcBef>
                <a:spcPct val="50000"/>
              </a:spcBef>
              <a:spcAft>
                <a:spcPct val="0"/>
              </a:spcAft>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“Feds Say PIMCO Used Performance-Enhancing Odd Lots To Increase Size Of Bond ETF.</a:t>
            </a:r>
            <a:r>
              <a:rPr lang="en-US" sz="1400" kern="1200" dirty="0">
                <a:solidFill>
                  <a:srgbClr val="000000"/>
                </a:solidFill>
                <a:latin typeface="Arial" pitchFamily="34" charset="0"/>
                <a:ea typeface="+mn-ea"/>
                <a:cs typeface="+mn-cs"/>
                <a:hlinkClick r:id="rId2"/>
              </a:rPr>
              <a:t> </a:t>
            </a:r>
            <a:r>
              <a:rPr lang="en-US" sz="1400" kern="1200" dirty="0">
                <a:solidFill>
                  <a:srgbClr val="000000"/>
                </a:solidFill>
                <a:latin typeface="Arial" pitchFamily="34" charset="0"/>
                <a:ea typeface="+mn-ea"/>
                <a:cs typeface="+mn-cs"/>
              </a:rPr>
              <a:t>SEC says that BOND’s impressive premiere was buoyed by </a:t>
            </a:r>
            <a:r>
              <a:rPr lang="en-US" sz="1400" b="1" kern="1200" dirty="0">
                <a:solidFill>
                  <a:srgbClr val="000000"/>
                </a:solidFill>
                <a:latin typeface="Arial" pitchFamily="34" charset="0"/>
                <a:ea typeface="+mn-ea"/>
                <a:cs typeface="+mn-cs"/>
              </a:rPr>
              <a:t>a strategy of buying up cheap odd lots</a:t>
            </a:r>
            <a:r>
              <a:rPr lang="en-US" sz="1400" kern="1200" dirty="0">
                <a:solidFill>
                  <a:srgbClr val="000000"/>
                </a:solidFill>
                <a:latin typeface="Arial" pitchFamily="34" charset="0"/>
                <a:ea typeface="+mn-ea"/>
                <a:cs typeface="+mn-cs"/>
              </a:rPr>
              <a:t> – irregularly sized bundles of bonds that portfolio managers trade at a discount – and at the end of the day</a:t>
            </a:r>
            <a:r>
              <a:rPr lang="en-US" sz="1400" b="1" kern="1200" dirty="0">
                <a:solidFill>
                  <a:srgbClr val="000000"/>
                </a:solidFill>
                <a:latin typeface="Arial" pitchFamily="34" charset="0"/>
                <a:ea typeface="+mn-ea"/>
                <a:cs typeface="+mn-cs"/>
              </a:rPr>
              <a:t> valuing them as if they were ordinary, full-priced round lots.</a:t>
            </a:r>
            <a:r>
              <a:rPr lang="en-US" sz="1400" kern="1200" dirty="0">
                <a:solidFill>
                  <a:srgbClr val="000000"/>
                </a:solidFill>
                <a:latin typeface="Arial" pitchFamily="34" charset="0"/>
                <a:ea typeface="+mn-ea"/>
                <a:cs typeface="+mn-cs"/>
              </a:rPr>
              <a:t>” (Dealbreaker)</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In December 2018, Natixis blamed a “</a:t>
            </a:r>
            <a:r>
              <a:rPr lang="en-US" sz="1400" b="1" kern="1200" dirty="0">
                <a:solidFill>
                  <a:srgbClr val="000000"/>
                </a:solidFill>
                <a:latin typeface="Arial" pitchFamily="34" charset="0"/>
                <a:ea typeface="+mn-ea"/>
                <a:cs typeface="+mn-cs"/>
              </a:rPr>
              <a:t>deficient” hedging strategy </a:t>
            </a:r>
            <a:r>
              <a:rPr lang="en-US" sz="1400" kern="1200" dirty="0">
                <a:solidFill>
                  <a:srgbClr val="000000"/>
                </a:solidFill>
                <a:latin typeface="Arial" pitchFamily="34" charset="0"/>
                <a:ea typeface="+mn-ea"/>
                <a:cs typeface="+mn-cs"/>
              </a:rPr>
              <a:t>related to “some specific products traded with clients in Asia” for the loss. This is said to be a reference to </a:t>
            </a:r>
            <a:r>
              <a:rPr lang="en-US" sz="1400" kern="1200" dirty="0" err="1">
                <a:solidFill>
                  <a:srgbClr val="000000"/>
                </a:solidFill>
                <a:latin typeface="Arial" pitchFamily="34" charset="0"/>
                <a:ea typeface="+mn-ea"/>
                <a:cs typeface="+mn-cs"/>
              </a:rPr>
              <a:t>autocallable</a:t>
            </a:r>
            <a:r>
              <a:rPr lang="en-US" sz="1400" kern="1200" dirty="0">
                <a:solidFill>
                  <a:srgbClr val="000000"/>
                </a:solidFill>
                <a:latin typeface="Arial" pitchFamily="34" charset="0"/>
                <a:ea typeface="+mn-ea"/>
                <a:cs typeface="+mn-cs"/>
              </a:rPr>
              <a:t> notes sold in South Korea. It resulted in the French bank registering a €220 million loss at its equity trading unit for the fourth quarter. (Risk.net)</a:t>
            </a:r>
          </a:p>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1" name="Rectangle 10">
            <a:extLst>
              <a:ext uri="{FF2B5EF4-FFF2-40B4-BE49-F238E27FC236}">
                <a16:creationId xmlns:a16="http://schemas.microsoft.com/office/drawing/2014/main" id="{AE930CA9-3CFE-E2E2-1BF1-0619071C0879}"/>
              </a:ext>
            </a:extLst>
          </p:cNvPr>
          <p:cNvSpPr/>
          <p:nvPr/>
        </p:nvSpPr>
        <p:spPr>
          <a:xfrm>
            <a:off x="858673" y="3309582"/>
            <a:ext cx="8360336" cy="369332"/>
          </a:xfrm>
          <a:prstGeom prst="rect">
            <a:avLst/>
          </a:prstGeom>
        </p:spPr>
        <p:txBody>
          <a:bodyPr wrap="square">
            <a:spAutoFit/>
          </a:bodyPr>
          <a:lstStyle/>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2" name="Rectangle 11">
            <a:extLst>
              <a:ext uri="{FF2B5EF4-FFF2-40B4-BE49-F238E27FC236}">
                <a16:creationId xmlns:a16="http://schemas.microsoft.com/office/drawing/2014/main" id="{63D3268E-4A27-5B6A-3A46-961E5F7C3AE9}"/>
              </a:ext>
            </a:extLst>
          </p:cNvPr>
          <p:cNvSpPr/>
          <p:nvPr/>
        </p:nvSpPr>
        <p:spPr>
          <a:xfrm>
            <a:off x="858674" y="5313570"/>
            <a:ext cx="8129264" cy="369332"/>
          </a:xfrm>
          <a:prstGeom prst="rect">
            <a:avLst/>
          </a:prstGeom>
        </p:spPr>
        <p:txBody>
          <a:bodyPr wrap="square">
            <a:spAutoFit/>
          </a:bodyPr>
          <a:lstStyle/>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3" name="Rectangle 2">
            <a:extLst>
              <a:ext uri="{FF2B5EF4-FFF2-40B4-BE49-F238E27FC236}">
                <a16:creationId xmlns:a16="http://schemas.microsoft.com/office/drawing/2014/main" id="{D7863F11-51A9-132E-B175-95999025DF38}"/>
              </a:ext>
            </a:extLst>
          </p:cNvPr>
          <p:cNvSpPr txBox="1">
            <a:spLocks noChangeArrowheads="1"/>
          </p:cNvSpPr>
          <p:nvPr/>
        </p:nvSpPr>
        <p:spPr bwMode="auto">
          <a:xfrm>
            <a:off x="859507" y="423936"/>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Arial"/>
                <a:ea typeface="+mj-ea"/>
                <a:cs typeface="+mj-cs"/>
              </a:rPr>
              <a:t>Valuation: How </a:t>
            </a:r>
            <a:r>
              <a:rPr kumimoji="0" lang="fr-FR" sz="2200" b="1" i="0" u="none" strike="noStrike" kern="0" cap="none" spc="0" normalizeH="0" baseline="0" noProof="0" dirty="0" err="1">
                <a:ln>
                  <a:noFill/>
                </a:ln>
                <a:solidFill>
                  <a:srgbClr val="FF0000"/>
                </a:solidFill>
                <a:effectLst/>
                <a:uLnTx/>
                <a:uFillTx/>
                <a:latin typeface="Arial"/>
                <a:ea typeface="+mj-ea"/>
                <a:cs typeface="+mj-cs"/>
              </a:rPr>
              <a:t>fair</a:t>
            </a:r>
            <a:r>
              <a:rPr kumimoji="0" lang="fr-FR" sz="2200" b="1" i="0" u="none" strike="noStrike" kern="0" cap="none" spc="0" normalizeH="0" baseline="0" noProof="0" dirty="0">
                <a:ln>
                  <a:noFill/>
                </a:ln>
                <a:solidFill>
                  <a:srgbClr val="FF0000"/>
                </a:solidFill>
                <a:effectLst/>
                <a:uLnTx/>
                <a:uFillTx/>
                <a:latin typeface="Arial"/>
                <a:ea typeface="+mj-ea"/>
                <a:cs typeface="+mj-cs"/>
              </a:rPr>
              <a:t> </a:t>
            </a:r>
            <a:r>
              <a:rPr kumimoji="0" lang="fr-FR" sz="2200" b="1" i="0" u="none" strike="noStrike" kern="0" cap="none" spc="0" normalizeH="0" baseline="0" noProof="0" dirty="0" err="1">
                <a:ln>
                  <a:noFill/>
                </a:ln>
                <a:solidFill>
                  <a:srgbClr val="FF0000"/>
                </a:solidFill>
                <a:effectLst/>
                <a:uLnTx/>
                <a:uFillTx/>
                <a:latin typeface="Arial"/>
                <a:ea typeface="+mj-ea"/>
                <a:cs typeface="+mj-cs"/>
              </a:rPr>
              <a:t>is</a:t>
            </a:r>
            <a:r>
              <a:rPr kumimoji="0" lang="fr-FR" sz="2200" b="1" i="0" u="none" strike="noStrike" kern="0" cap="none" spc="0" normalizeH="0" baseline="0" noProof="0" dirty="0">
                <a:ln>
                  <a:noFill/>
                </a:ln>
                <a:solidFill>
                  <a:srgbClr val="FF0000"/>
                </a:solidFill>
                <a:effectLst/>
                <a:uLnTx/>
                <a:uFillTx/>
                <a:latin typeface="Arial"/>
                <a:ea typeface="+mj-ea"/>
                <a:cs typeface="+mj-cs"/>
              </a:rPr>
              <a:t> </a:t>
            </a:r>
            <a:r>
              <a:rPr kumimoji="0" lang="fr-FR" sz="2200" b="1" i="0" u="none" strike="noStrike" kern="0" cap="none" spc="0" normalizeH="0" baseline="0" noProof="0" dirty="0" err="1">
                <a:ln>
                  <a:noFill/>
                </a:ln>
                <a:solidFill>
                  <a:srgbClr val="FF0000"/>
                </a:solidFill>
                <a:effectLst/>
                <a:uLnTx/>
                <a:uFillTx/>
                <a:latin typeface="Arial"/>
                <a:ea typeface="+mj-ea"/>
                <a:cs typeface="+mj-cs"/>
              </a:rPr>
              <a:t>Fair</a:t>
            </a:r>
            <a:r>
              <a:rPr kumimoji="0" lang="fr-FR" sz="2200" b="1" i="0" u="none" strike="noStrike" kern="0" cap="none" spc="0" normalizeH="0" baseline="0" noProof="0" dirty="0">
                <a:ln>
                  <a:noFill/>
                </a:ln>
                <a:solidFill>
                  <a:srgbClr val="FF0000"/>
                </a:solidFill>
                <a:effectLst/>
                <a:uLnTx/>
                <a:uFillTx/>
                <a:latin typeface="Arial"/>
                <a:ea typeface="+mj-ea"/>
                <a:cs typeface="+mj-cs"/>
              </a:rPr>
              <a:t> Value</a:t>
            </a:r>
            <a:r>
              <a:rPr kumimoji="0" lang="fr-FR" sz="2200" b="0" i="0" u="none" strike="noStrike" kern="0" cap="none" spc="0" normalizeH="0" baseline="0" noProof="0" dirty="0">
                <a:ln>
                  <a:noFill/>
                </a:ln>
                <a:solidFill>
                  <a:srgbClr val="FF0000"/>
                </a:solidFill>
                <a:effectLst/>
                <a:uLnTx/>
                <a:uFillTx/>
                <a:latin typeface="Arial"/>
                <a:ea typeface="+mj-ea"/>
                <a:cs typeface="+mj-cs"/>
              </a:rPr>
              <a:t>?</a:t>
            </a:r>
          </a:p>
        </p:txBody>
      </p:sp>
      <p:sp>
        <p:nvSpPr>
          <p:cNvPr id="14" name="Rectangle 13">
            <a:extLst>
              <a:ext uri="{FF2B5EF4-FFF2-40B4-BE49-F238E27FC236}">
                <a16:creationId xmlns:a16="http://schemas.microsoft.com/office/drawing/2014/main" id="{1864B963-6164-34D7-7E25-71E3CBACF46E}"/>
              </a:ext>
            </a:extLst>
          </p:cNvPr>
          <p:cNvSpPr/>
          <p:nvPr/>
        </p:nvSpPr>
        <p:spPr bwMode="auto">
          <a:xfrm>
            <a:off x="378942" y="32345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8" name="Espace réservé du numéro de diapositive 10">
            <a:extLst>
              <a:ext uri="{FF2B5EF4-FFF2-40B4-BE49-F238E27FC236}">
                <a16:creationId xmlns:a16="http://schemas.microsoft.com/office/drawing/2014/main" id="{DB5C4DA3-958E-C638-8982-B6ADE3D0E555}"/>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8</a:t>
            </a:r>
          </a:p>
        </p:txBody>
      </p:sp>
    </p:spTree>
    <p:extLst>
      <p:ext uri="{BB962C8B-B14F-4D97-AF65-F5344CB8AC3E}">
        <p14:creationId xmlns:p14="http://schemas.microsoft.com/office/powerpoint/2010/main" val="39823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9">
            <a:extLst>
              <a:ext uri="{FF2B5EF4-FFF2-40B4-BE49-F238E27FC236}">
                <a16:creationId xmlns:a16="http://schemas.microsoft.com/office/drawing/2014/main" id="{88E7A23A-F5F7-4AA6-1B47-713EB1AE4613}"/>
              </a:ext>
            </a:extLst>
          </p:cNvPr>
          <p:cNvSpPr txBox="1">
            <a:spLocks noChangeArrowheads="1"/>
          </p:cNvSpPr>
          <p:nvPr/>
        </p:nvSpPr>
        <p:spPr bwMode="auto">
          <a:xfrm>
            <a:off x="810990" y="1619597"/>
            <a:ext cx="9217025" cy="401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lvl="0" indent="0" defTabSz="914400" eaLnBrk="1" fontAlgn="auto" hangingPunct="1">
              <a:spcBef>
                <a:spcPct val="0"/>
              </a:spcBef>
              <a:spcAft>
                <a:spcPts val="0"/>
              </a:spcAft>
              <a:buClr>
                <a:srgbClr val="FF0000"/>
              </a:buClr>
              <a:buSzPct val="150000"/>
              <a:buNone/>
              <a:defRPr/>
            </a:pPr>
            <a:r>
              <a:rPr lang="en-US" sz="2159" b="1" kern="0" dirty="0">
                <a:solidFill>
                  <a:srgbClr val="000000"/>
                </a:solidFill>
                <a:latin typeface="Cambria" pitchFamily="18" charset="0"/>
                <a:ea typeface="PMingLiU" pitchFamily="18" charset="-120"/>
              </a:rPr>
              <a:t>Prudent Valuation is part of the Revision to the Basel II Market Risk Framework (Jan 2009): </a:t>
            </a:r>
          </a:p>
          <a:p>
            <a:pPr marL="0" lvl="0" indent="0" defTabSz="914400" eaLnBrk="1" fontAlgn="auto" hangingPunct="1">
              <a:spcBef>
                <a:spcPct val="0"/>
              </a:spcBef>
              <a:spcAft>
                <a:spcPts val="0"/>
              </a:spcAft>
              <a:buClr>
                <a:srgbClr val="FF0000"/>
              </a:buClr>
              <a:buSzPct val="150000"/>
              <a:buNone/>
              <a:defRPr/>
            </a:pPr>
            <a:endParaRPr lang="en-GB" sz="1727" kern="0" dirty="0">
              <a:solidFill>
                <a:srgbClr val="000000"/>
              </a:solidFill>
              <a:latin typeface="Cambria" pitchFamily="18" charset="0"/>
              <a:ea typeface="PMingLiU" pitchFamily="18" charset="-120"/>
            </a:endParaRPr>
          </a:p>
          <a:p>
            <a:pPr marL="0" lvl="0" indent="0" defTabSz="914400" eaLnBrk="1" fontAlgn="auto" hangingPunct="1">
              <a:spcBef>
                <a:spcPct val="0"/>
              </a:spcBef>
              <a:spcAft>
                <a:spcPts val="0"/>
              </a:spcAft>
              <a:buClr>
                <a:srgbClr val="FF0000"/>
              </a:buClr>
              <a:buSzPct val="100000"/>
              <a:buNone/>
              <a:defRPr/>
            </a:pPr>
            <a:endParaRPr lang="en-US" i="1" kern="0" dirty="0">
              <a:solidFill>
                <a:srgbClr val="000000"/>
              </a:solidFill>
              <a:latin typeface="Arial" panose="020B0604020202020204" pitchFamily="34" charset="0"/>
              <a:ea typeface="PMingLiU" pitchFamily="18" charset="-120"/>
              <a:cs typeface="Arial" panose="020B0604020202020204" pitchFamily="34" charset="0"/>
            </a:endParaRP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r>
              <a:rPr lang="en-US" kern="0" dirty="0">
                <a:solidFill>
                  <a:srgbClr val="000000"/>
                </a:solidFill>
                <a:latin typeface="Arial" panose="020B0604020202020204" pitchFamily="34" charset="0"/>
                <a:ea typeface="PMingLiU" pitchFamily="18" charset="-120"/>
                <a:cs typeface="Arial" panose="020B0604020202020204" pitchFamily="34" charset="0"/>
              </a:rPr>
              <a:t>Banks must post downward valuation adjustments/reserves for </a:t>
            </a:r>
            <a:r>
              <a:rPr lang="en-US" b="1" kern="0" dirty="0">
                <a:solidFill>
                  <a:srgbClr val="000000"/>
                </a:solidFill>
                <a:latin typeface="Arial" panose="020B0604020202020204" pitchFamily="34" charset="0"/>
                <a:ea typeface="PMingLiU" pitchFamily="18" charset="-120"/>
                <a:cs typeface="Arial" panose="020B0604020202020204" pitchFamily="34" charset="0"/>
              </a:rPr>
              <a:t>less liquid </a:t>
            </a:r>
            <a:r>
              <a:rPr lang="en-US" kern="0" dirty="0">
                <a:solidFill>
                  <a:srgbClr val="000000"/>
                </a:solidFill>
                <a:latin typeface="Arial" panose="020B0604020202020204" pitchFamily="34" charset="0"/>
                <a:ea typeface="PMingLiU" pitchFamily="18" charset="-120"/>
                <a:cs typeface="Arial" panose="020B0604020202020204" pitchFamily="34" charset="0"/>
              </a:rPr>
              <a:t>positions. </a:t>
            </a: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endParaRPr lang="en-US" kern="0" dirty="0">
              <a:solidFill>
                <a:srgbClr val="000000"/>
              </a:solidFill>
              <a:latin typeface="Arial" panose="020B0604020202020204" pitchFamily="34" charset="0"/>
              <a:ea typeface="PMingLiU" pitchFamily="18" charset="-120"/>
              <a:cs typeface="Arial" panose="020B0604020202020204" pitchFamily="34" charset="0"/>
            </a:endParaRP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r>
              <a:rPr lang="en-US" kern="0" dirty="0">
                <a:solidFill>
                  <a:srgbClr val="000000"/>
                </a:solidFill>
                <a:latin typeface="Arial" panose="020B0604020202020204" pitchFamily="34" charset="0"/>
                <a:ea typeface="PMingLiU" pitchFamily="18" charset="-120"/>
                <a:cs typeface="Arial" panose="020B0604020202020204" pitchFamily="34" charset="0"/>
              </a:rPr>
              <a:t>Additionally, close-out prices for </a:t>
            </a:r>
            <a:r>
              <a:rPr lang="en-US" b="1" kern="0" dirty="0">
                <a:solidFill>
                  <a:srgbClr val="000000"/>
                </a:solidFill>
                <a:latin typeface="Arial" panose="020B0604020202020204" pitchFamily="34" charset="0"/>
                <a:ea typeface="PMingLiU" pitchFamily="18" charset="-120"/>
                <a:cs typeface="Arial" panose="020B0604020202020204" pitchFamily="34" charset="0"/>
              </a:rPr>
              <a:t>concentrated and/or stale </a:t>
            </a:r>
            <a:r>
              <a:rPr lang="en-US" kern="0" dirty="0">
                <a:solidFill>
                  <a:srgbClr val="000000"/>
                </a:solidFill>
                <a:latin typeface="Arial" panose="020B0604020202020204" pitchFamily="34" charset="0"/>
                <a:ea typeface="PMingLiU" pitchFamily="18" charset="-120"/>
                <a:cs typeface="Arial" panose="020B0604020202020204" pitchFamily="34" charset="0"/>
              </a:rPr>
              <a:t>positions should be considered in establishing those valuation adjustments/reserves. </a:t>
            </a: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endParaRPr lang="en-US" kern="0" dirty="0">
              <a:solidFill>
                <a:srgbClr val="000000"/>
              </a:solidFill>
              <a:latin typeface="Arial" panose="020B0604020202020204" pitchFamily="34" charset="0"/>
              <a:ea typeface="PMingLiU" pitchFamily="18" charset="-120"/>
              <a:cs typeface="Arial" panose="020B0604020202020204" pitchFamily="34" charset="0"/>
            </a:endParaRP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r>
              <a:rPr lang="en-US" kern="0" dirty="0">
                <a:solidFill>
                  <a:srgbClr val="000000"/>
                </a:solidFill>
                <a:latin typeface="Arial" panose="020B0604020202020204" pitchFamily="34" charset="0"/>
                <a:ea typeface="PMingLiU" pitchFamily="18" charset="-120"/>
                <a:cs typeface="Arial" panose="020B0604020202020204" pitchFamily="34" charset="0"/>
              </a:rPr>
              <a:t>Banks must consider all relevant factors when determining the appropriateness of valuation adjustments/reserves </a:t>
            </a:r>
            <a:r>
              <a:rPr lang="en-US" b="1" kern="0" dirty="0">
                <a:solidFill>
                  <a:srgbClr val="000000"/>
                </a:solidFill>
                <a:latin typeface="Arial" panose="020B0604020202020204" pitchFamily="34" charset="0"/>
                <a:ea typeface="PMingLiU" pitchFamily="18" charset="-120"/>
                <a:cs typeface="Arial" panose="020B0604020202020204" pitchFamily="34" charset="0"/>
              </a:rPr>
              <a:t>for less liquid </a:t>
            </a:r>
            <a:r>
              <a:rPr lang="en-US" kern="0" dirty="0">
                <a:solidFill>
                  <a:srgbClr val="000000"/>
                </a:solidFill>
                <a:latin typeface="Arial" panose="020B0604020202020204" pitchFamily="34" charset="0"/>
                <a:ea typeface="PMingLiU" pitchFamily="18" charset="-120"/>
                <a:cs typeface="Arial" panose="020B0604020202020204" pitchFamily="34" charset="0"/>
              </a:rPr>
              <a:t>positions. </a:t>
            </a: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endParaRPr lang="en-US" kern="0" dirty="0">
              <a:solidFill>
                <a:srgbClr val="000000"/>
              </a:solidFill>
              <a:latin typeface="Arial" panose="020B0604020202020204" pitchFamily="34" charset="0"/>
              <a:ea typeface="PMingLiU" pitchFamily="18" charset="-120"/>
              <a:cs typeface="Arial" panose="020B0604020202020204" pitchFamily="34" charset="0"/>
            </a:endParaRP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r>
              <a:rPr lang="en-US" kern="0" dirty="0">
                <a:solidFill>
                  <a:srgbClr val="000000"/>
                </a:solidFill>
                <a:latin typeface="Arial" panose="020B0604020202020204" pitchFamily="34" charset="0"/>
                <a:ea typeface="PMingLiU" pitchFamily="18" charset="-120"/>
                <a:cs typeface="Arial" panose="020B0604020202020204" pitchFamily="34" charset="0"/>
              </a:rPr>
              <a:t>These factors </a:t>
            </a:r>
            <a:r>
              <a:rPr lang="en-US" b="1" kern="0" dirty="0">
                <a:solidFill>
                  <a:srgbClr val="000000"/>
                </a:solidFill>
                <a:latin typeface="Arial" panose="020B0604020202020204" pitchFamily="34" charset="0"/>
                <a:ea typeface="PMingLiU" pitchFamily="18" charset="-120"/>
                <a:cs typeface="Arial" panose="020B0604020202020204" pitchFamily="34" charset="0"/>
              </a:rPr>
              <a:t>may</a:t>
            </a:r>
            <a:r>
              <a:rPr lang="en-US" kern="0" dirty="0">
                <a:solidFill>
                  <a:srgbClr val="000000"/>
                </a:solidFill>
                <a:latin typeface="Arial" panose="020B0604020202020204" pitchFamily="34" charset="0"/>
                <a:ea typeface="PMingLiU" pitchFamily="18" charset="-120"/>
                <a:cs typeface="Arial" panose="020B0604020202020204" pitchFamily="34" charset="0"/>
              </a:rPr>
              <a:t> include, but are not limited to, the amount of time it would take to hedge out the positions/risks within the books, the average volatility of bid/offer spreads, the availability of independent market quotes (number and identity of market makers), the average and variability of trading volumes, market concentration, the aging of positions</a:t>
            </a:r>
            <a:r>
              <a:rPr lang="en-US" b="1" kern="0" dirty="0">
                <a:solidFill>
                  <a:srgbClr val="000000"/>
                </a:solidFill>
                <a:latin typeface="Arial" panose="020B0604020202020204" pitchFamily="34" charset="0"/>
                <a:ea typeface="PMingLiU" pitchFamily="18" charset="-120"/>
                <a:cs typeface="Arial" panose="020B0604020202020204" pitchFamily="34" charset="0"/>
              </a:rPr>
              <a:t>, the extent to which valuation relies on marking-to-model, and the impact of other model risks</a:t>
            </a:r>
            <a:r>
              <a:rPr lang="en-US" kern="0" dirty="0">
                <a:solidFill>
                  <a:srgbClr val="000000"/>
                </a:solidFill>
                <a:latin typeface="Arial" panose="020B0604020202020204" pitchFamily="34" charset="0"/>
                <a:ea typeface="PMingLiU" pitchFamily="18" charset="-120"/>
                <a:cs typeface="Arial" panose="020B0604020202020204" pitchFamily="34" charset="0"/>
              </a:rPr>
              <a:t>. </a:t>
            </a: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endParaRPr lang="en-US" kern="0" dirty="0">
              <a:solidFill>
                <a:srgbClr val="000000"/>
              </a:solidFill>
              <a:latin typeface="Arial" panose="020B0604020202020204" pitchFamily="34" charset="0"/>
              <a:ea typeface="PMingLiU" pitchFamily="18" charset="-120"/>
              <a:cs typeface="Arial" panose="020B0604020202020204" pitchFamily="34" charset="0"/>
            </a:endParaRPr>
          </a:p>
          <a:p>
            <a:pPr marL="342900" lvl="0" indent="-342900" defTabSz="914400" eaLnBrk="1" fontAlgn="auto" hangingPunct="1">
              <a:spcBef>
                <a:spcPct val="0"/>
              </a:spcBef>
              <a:spcAft>
                <a:spcPts val="0"/>
              </a:spcAft>
              <a:buClr>
                <a:srgbClr val="FF0000"/>
              </a:buClr>
              <a:buSzPct val="90000"/>
              <a:buFont typeface="Wingdings" panose="05000000000000000000" pitchFamily="2" charset="2"/>
              <a:buChar char="q"/>
              <a:defRPr/>
            </a:pPr>
            <a:r>
              <a:rPr lang="en-US" kern="0" dirty="0">
                <a:solidFill>
                  <a:srgbClr val="000000"/>
                </a:solidFill>
                <a:latin typeface="Arial" panose="020B0604020202020204" pitchFamily="34" charset="0"/>
                <a:ea typeface="PMingLiU" pitchFamily="18" charset="-120"/>
                <a:cs typeface="Arial" panose="020B0604020202020204" pitchFamily="34" charset="0"/>
              </a:rPr>
              <a:t>Prudent valuation adjustments/reserves must impact </a:t>
            </a:r>
            <a:r>
              <a:rPr lang="en-US" b="1" kern="0" dirty="0">
                <a:solidFill>
                  <a:srgbClr val="000000"/>
                </a:solidFill>
                <a:latin typeface="Arial" panose="020B0604020202020204" pitchFamily="34" charset="0"/>
                <a:ea typeface="PMingLiU" pitchFamily="18" charset="-120"/>
                <a:cs typeface="Arial" panose="020B0604020202020204" pitchFamily="34" charset="0"/>
              </a:rPr>
              <a:t>Tier 1 regulatory capital </a:t>
            </a:r>
            <a:r>
              <a:rPr lang="en-US" kern="0" dirty="0">
                <a:solidFill>
                  <a:srgbClr val="000000"/>
                </a:solidFill>
                <a:latin typeface="Arial" panose="020B0604020202020204" pitchFamily="34" charset="0"/>
                <a:ea typeface="PMingLiU" pitchFamily="18" charset="-120"/>
                <a:cs typeface="Arial" panose="020B0604020202020204" pitchFamily="34" charset="0"/>
              </a:rPr>
              <a:t>and </a:t>
            </a:r>
            <a:r>
              <a:rPr lang="en-US" b="1" kern="0" dirty="0">
                <a:solidFill>
                  <a:srgbClr val="000000"/>
                </a:solidFill>
                <a:latin typeface="Arial" panose="020B0604020202020204" pitchFamily="34" charset="0"/>
                <a:ea typeface="PMingLiU" pitchFamily="18" charset="-120"/>
                <a:cs typeface="Arial" panose="020B0604020202020204" pitchFamily="34" charset="0"/>
              </a:rPr>
              <a:t>may exceed those made under financial accounting standards. </a:t>
            </a:r>
          </a:p>
          <a:p>
            <a:pPr marL="0" marR="0" lvl="0" indent="0" algn="l" defTabSz="901700" rtl="0" eaLnBrk="1" fontAlgn="base" latinLnBrk="0" hangingPunct="1">
              <a:lnSpc>
                <a:spcPct val="100000"/>
              </a:lnSpc>
              <a:spcBef>
                <a:spcPct val="20000"/>
              </a:spcBef>
              <a:spcAft>
                <a:spcPct val="0"/>
              </a:spcAft>
              <a:buClr>
                <a:srgbClr val="FF0000"/>
              </a:buClr>
              <a:buSzTx/>
              <a:buNone/>
              <a:tabLst/>
              <a:defRPr/>
            </a:pPr>
            <a:br>
              <a:rPr kumimoji="0" lang="en-GB" altLang="fr-FR" sz="1600" b="0" i="0" u="none" strike="noStrike" kern="0" cap="none" spc="0" normalizeH="0" baseline="0" noProof="0" dirty="0">
                <a:ln>
                  <a:noFill/>
                </a:ln>
                <a:solidFill>
                  <a:srgbClr val="000000"/>
                </a:solidFill>
                <a:effectLst/>
                <a:uLnTx/>
                <a:uFillTx/>
                <a:latin typeface="Arial"/>
                <a:ea typeface="+mn-ea"/>
                <a:cs typeface="Arial"/>
              </a:rPr>
            </a:br>
            <a:endParaRPr kumimoji="0" lang="en-GB" altLang="fr-FR" sz="1600" b="0" i="0" u="none" strike="noStrike" kern="0" cap="none" spc="0" normalizeH="0" baseline="0" noProof="0" dirty="0">
              <a:ln>
                <a:noFill/>
              </a:ln>
              <a:solidFill>
                <a:srgbClr val="000000"/>
              </a:solidFill>
              <a:effectLst/>
              <a:uLnTx/>
              <a:uFillTx/>
              <a:latin typeface="Arial"/>
              <a:ea typeface="+mn-ea"/>
              <a:cs typeface="Arial"/>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endParaRPr kumimoji="0" lang="en-GB" altLang="fr-FR" sz="1600" b="0" i="0" u="none" strike="noStrike" kern="0" cap="none" spc="0" normalizeH="0" baseline="0" noProof="0" dirty="0">
              <a:ln>
                <a:noFill/>
              </a:ln>
              <a:solidFill>
                <a:srgbClr val="000000"/>
              </a:solidFill>
              <a:effectLst/>
              <a:uLnTx/>
              <a:uFillTx/>
              <a:latin typeface="Arial"/>
              <a:ea typeface="+mn-ea"/>
              <a:cs typeface="Arial"/>
            </a:endParaRPr>
          </a:p>
        </p:txBody>
      </p:sp>
      <p:sp>
        <p:nvSpPr>
          <p:cNvPr id="31" name="Rectangle 6">
            <a:extLst>
              <a:ext uri="{FF2B5EF4-FFF2-40B4-BE49-F238E27FC236}">
                <a16:creationId xmlns:a16="http://schemas.microsoft.com/office/drawing/2014/main" id="{87232427-07BB-1102-32BA-11974DCD6F52}"/>
              </a:ext>
            </a:extLst>
          </p:cNvPr>
          <p:cNvSpPr txBox="1">
            <a:spLocks noChangeArrowheads="1"/>
          </p:cNvSpPr>
          <p:nvPr/>
        </p:nvSpPr>
        <p:spPr bwMode="auto">
          <a:xfrm>
            <a:off x="1099022" y="683493"/>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marL="0" marR="0" lvl="0" indent="0" algn="l" defTabSz="1165225" rtl="0" eaLnBrk="0" fontAlgn="base" latinLnBrk="0" hangingPunct="0">
              <a:lnSpc>
                <a:spcPct val="90000"/>
              </a:lnSpc>
              <a:spcBef>
                <a:spcPct val="0"/>
              </a:spcBef>
              <a:spcAft>
                <a:spcPct val="0"/>
              </a:spcAft>
              <a:buClrTx/>
              <a:buSzTx/>
              <a:buFontTx/>
              <a:buNone/>
              <a:tabLst/>
              <a:defRPr/>
            </a:pPr>
            <a:r>
              <a:rPr kumimoji="0" lang="en-GB" sz="2200" b="1" i="1" u="none" strike="noStrike" kern="0" cap="none" spc="0" normalizeH="0" baseline="0" noProof="0" dirty="0">
                <a:ln>
                  <a:noFill/>
                </a:ln>
                <a:solidFill>
                  <a:srgbClr val="FF0000"/>
                </a:solidFill>
                <a:effectLst/>
                <a:uLnTx/>
                <a:uFillTx/>
                <a:latin typeface="Arial"/>
                <a:ea typeface="PMingLiU" pitchFamily="18" charset="-120"/>
                <a:cs typeface="+mj-cs"/>
              </a:rPr>
              <a:t>Regulatory  Prudent Value</a:t>
            </a:r>
            <a:r>
              <a:rPr kumimoji="0" lang="en-GB" sz="2200" b="1" i="0" u="none" strike="noStrike" kern="0" cap="none" spc="0" normalizeH="0" baseline="0" noProof="0" dirty="0">
                <a:ln>
                  <a:noFill/>
                </a:ln>
                <a:solidFill>
                  <a:srgbClr val="FF0000"/>
                </a:solidFill>
                <a:effectLst/>
                <a:uLnTx/>
                <a:uFillTx/>
                <a:latin typeface="Arial"/>
                <a:ea typeface="PMingLiU" pitchFamily="18" charset="-120"/>
                <a:cs typeface="+mj-cs"/>
              </a:rPr>
              <a:t>: </a:t>
            </a:r>
            <a:r>
              <a:rPr kumimoji="0" lang="en-GB" altLang="fr-FR" sz="2200" b="0" i="0" u="none" strike="noStrike" kern="0" cap="none" spc="0" normalizeH="0" baseline="0" noProof="0" dirty="0">
                <a:ln>
                  <a:noFill/>
                </a:ln>
                <a:solidFill>
                  <a:srgbClr val="FF0000"/>
                </a:solidFill>
                <a:effectLst/>
                <a:uLnTx/>
                <a:uFillTx/>
                <a:latin typeface="Arial"/>
                <a:ea typeface="+mj-ea"/>
                <a:cs typeface="Arial"/>
              </a:rPr>
              <a:t>post 2008 crisis framework </a:t>
            </a:r>
            <a:endParaRPr kumimoji="0" lang="en-GB" altLang="fr-FR" sz="2200" b="0" i="0" u="none" strike="noStrike" kern="0" cap="none" spc="0" normalizeH="0" baseline="0" noProof="0" dirty="0">
              <a:ln>
                <a:noFill/>
              </a:ln>
              <a:solidFill>
                <a:srgbClr val="626469"/>
              </a:solidFill>
              <a:effectLst/>
              <a:uLnTx/>
              <a:uFillTx/>
              <a:latin typeface="Arial"/>
              <a:ea typeface="+mj-ea"/>
              <a:cs typeface="Arial"/>
            </a:endParaRPr>
          </a:p>
        </p:txBody>
      </p:sp>
      <p:sp>
        <p:nvSpPr>
          <p:cNvPr id="34" name="Rectangle 33">
            <a:extLst>
              <a:ext uri="{FF2B5EF4-FFF2-40B4-BE49-F238E27FC236}">
                <a16:creationId xmlns:a16="http://schemas.microsoft.com/office/drawing/2014/main" id="{F259F223-43FE-7FE9-3416-CBAEBBE7341B}"/>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36" name="Espace réservé du numéro de diapositive 10">
            <a:extLst>
              <a:ext uri="{FF2B5EF4-FFF2-40B4-BE49-F238E27FC236}">
                <a16:creationId xmlns:a16="http://schemas.microsoft.com/office/drawing/2014/main" id="{26CFD50F-62E9-D8AF-59C3-B50A8BB46C29}"/>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10</a:t>
            </a:r>
          </a:p>
        </p:txBody>
      </p:sp>
    </p:spTree>
    <p:extLst>
      <p:ext uri="{BB962C8B-B14F-4D97-AF65-F5344CB8AC3E}">
        <p14:creationId xmlns:p14="http://schemas.microsoft.com/office/powerpoint/2010/main" val="297746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01"/>
          <p:cNvSpPr>
            <a:spLocks noGrp="1"/>
          </p:cNvSpPr>
          <p:nvPr>
            <p:ph type="body" idx="10"/>
          </p:nvPr>
        </p:nvSpPr>
        <p:spPr>
          <a:xfrm>
            <a:off x="680720" y="762000"/>
            <a:ext cx="9157970" cy="5921375"/>
          </a:xfrm>
          <a:prstGeom prst="rect">
            <a:avLst/>
          </a:prstGeom>
          <a:noFill/>
          <a:ln w="0" cmpd="sng">
            <a:noFill/>
            <a:prstDash val="solid"/>
          </a:ln>
        </p:spPr>
        <p:txBody>
          <a:bodyPr vert="horz" lIns="0" tIns="11430" rIns="0" bIns="0" anchor="t"/>
          <a:lstStyle/>
          <a:p>
            <a:pPr marL="274320" marR="0" indent="0" algn="l">
              <a:lnSpc>
                <a:spcPts val="2500"/>
              </a:lnSpc>
              <a:spcAft>
                <a:spcPts val="0"/>
              </a:spcAft>
            </a:pPr>
            <a:r>
              <a:rPr lang="en-US" sz="2200" spc="-10" dirty="0">
                <a:solidFill>
                  <a:srgbClr val="FF0000"/>
                </a:solidFill>
                <a:latin typeface="Arial" panose="02020603050405020304" pitchFamily="2"/>
              </a:rPr>
              <a:t>Prudent Valuation: Regulatory Framework</a:t>
            </a:r>
          </a:p>
          <a:p>
            <a:pPr marL="274320" marR="0" indent="0" algn="l">
              <a:lnSpc>
                <a:spcPts val="2500"/>
              </a:lnSpc>
              <a:spcAft>
                <a:spcPts val="0"/>
              </a:spcAft>
            </a:pPr>
            <a:endParaRPr lang="en-US" sz="2200" spc="-10" dirty="0">
              <a:solidFill>
                <a:srgbClr val="FF0000"/>
              </a:solidFill>
              <a:latin typeface="Arial" panose="02020603050405020304" pitchFamily="2"/>
            </a:endParaRPr>
          </a:p>
          <a:p>
            <a:pPr marL="274320" marR="0" indent="0" algn="l">
              <a:lnSpc>
                <a:spcPts val="2500"/>
              </a:lnSpc>
              <a:spcAft>
                <a:spcPts val="0"/>
              </a:spcAft>
            </a:pPr>
            <a:endParaRPr lang="en-US" sz="2200" spc="-10" dirty="0">
              <a:solidFill>
                <a:srgbClr val="FF0000"/>
              </a:solidFill>
              <a:latin typeface="Arial" panose="02020603050405020304" pitchFamily="2"/>
            </a:endParaRPr>
          </a:p>
          <a:p>
            <a:pPr marL="274320" marR="0" indent="0" algn="l">
              <a:lnSpc>
                <a:spcPts val="2500"/>
              </a:lnSpc>
              <a:spcAft>
                <a:spcPts val="0"/>
              </a:spcAft>
            </a:pPr>
            <a:endParaRPr lang="en-US" sz="2200" spc="-10"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r>
              <a:rPr lang="en-US" spc="0" dirty="0">
                <a:solidFill>
                  <a:schemeClr val="tx1"/>
                </a:solidFill>
                <a:latin typeface="Arial" panose="02020603050405020304" pitchFamily="2"/>
                <a:hlinkClick r:id="rId3">
                  <a:extLst>
                    <a:ext uri="{A12FA001-AC4F-418D-AE19-62706E023703}">
                      <ahyp:hlinkClr xmlns:ahyp="http://schemas.microsoft.com/office/drawing/2018/hyperlinkcolor" val="tx"/>
                    </a:ext>
                  </a:extLst>
                </a:hlinkClick>
              </a:rPr>
              <a:t>BIS Prudent Valuation Guidance</a:t>
            </a:r>
            <a:r>
              <a:rPr lang="en-US" spc="0" dirty="0">
                <a:solidFill>
                  <a:schemeClr val="tx1"/>
                </a:solidFill>
                <a:latin typeface="Arial" panose="02020603050405020304" pitchFamily="2"/>
              </a:rPr>
              <a:t> 2009/2019</a:t>
            </a: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dirty="0">
              <a:solidFill>
                <a:schemeClr val="tx1"/>
              </a:solidFill>
              <a:latin typeface="Arial" panose="02020603050405020304" pitchFamily="2"/>
            </a:endParaRPr>
          </a:p>
          <a:p>
            <a:pPr marL="1080000" marR="228600" lvl="5" indent="-285750" algn="l">
              <a:lnSpc>
                <a:spcPts val="2000"/>
              </a:lnSpc>
              <a:spcBef>
                <a:spcPts val="300"/>
              </a:spcBef>
              <a:buClr>
                <a:srgbClr val="FF0000"/>
              </a:buClr>
              <a:buFont typeface="Wingdings" panose="05000000000000000000" pitchFamily="2" charset="2"/>
              <a:buChar char="q"/>
            </a:pPr>
            <a:r>
              <a:rPr lang="en-US" dirty="0">
                <a:solidFill>
                  <a:schemeClr val="tx1"/>
                </a:solidFill>
                <a:latin typeface="Arial" panose="02020603050405020304" pitchFamily="2"/>
                <a:hlinkClick r:id="rId4">
                  <a:extLst>
                    <a:ext uri="{A12FA001-AC4F-418D-AE19-62706E023703}">
                      <ahyp:hlinkClr xmlns:ahyp="http://schemas.microsoft.com/office/drawing/2018/hyperlinkcolor" val="tx"/>
                    </a:ext>
                  </a:extLst>
                </a:hlinkClick>
              </a:rPr>
              <a:t>EBA CRR Article 105</a:t>
            </a:r>
            <a:endParaRPr lang="en-US"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spc="0"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spc="0" dirty="0">
              <a:solidFill>
                <a:schemeClr val="tx1"/>
              </a:solidFill>
              <a:latin typeface="Arial" panose="02020603050405020304" pitchFamily="2"/>
            </a:endParaRPr>
          </a:p>
          <a:p>
            <a:pPr marL="1440000" marR="228600" indent="-285750" algn="l">
              <a:lnSpc>
                <a:spcPts val="2000"/>
              </a:lnSpc>
              <a:spcBef>
                <a:spcPts val="300"/>
              </a:spcBef>
              <a:spcAft>
                <a:spcPts val="0"/>
              </a:spcAft>
              <a:buClr>
                <a:srgbClr val="FF0000"/>
              </a:buClr>
              <a:buFont typeface="Wingdings" panose="05000000000000000000" pitchFamily="2" charset="2"/>
              <a:buChar char="q"/>
            </a:pPr>
            <a:r>
              <a:rPr lang="en-US" spc="0" dirty="0">
                <a:solidFill>
                  <a:schemeClr val="tx1"/>
                </a:solidFill>
                <a:latin typeface="Arial" panose="02020603050405020304" pitchFamily="2"/>
                <a:hlinkClick r:id="rId5" action="ppaction://hlinkfile">
                  <a:extLst>
                    <a:ext uri="{A12FA001-AC4F-418D-AE19-62706E023703}">
                      <ahyp:hlinkClr xmlns:ahyp="http://schemas.microsoft.com/office/drawing/2018/hyperlinkcolor" val="tx"/>
                    </a:ext>
                  </a:extLst>
                </a:hlinkClick>
              </a:rPr>
              <a:t>EBA RTS Prudent Valuation 2016</a:t>
            </a:r>
            <a:endParaRPr lang="en-US"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spc="0"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spc="0" dirty="0">
              <a:solidFill>
                <a:schemeClr val="tx1"/>
              </a:solidFill>
              <a:latin typeface="Arial" panose="02020603050405020304" pitchFamily="2"/>
            </a:endParaRPr>
          </a:p>
          <a:p>
            <a:pPr marL="1800000" marR="228600" indent="-285750" algn="l">
              <a:lnSpc>
                <a:spcPts val="2000"/>
              </a:lnSpc>
              <a:spcBef>
                <a:spcPts val="300"/>
              </a:spcBef>
              <a:spcAft>
                <a:spcPts val="0"/>
              </a:spcAft>
              <a:buClr>
                <a:srgbClr val="FF0000"/>
              </a:buClr>
              <a:buFont typeface="Wingdings" panose="05000000000000000000" pitchFamily="2" charset="2"/>
              <a:buChar char="q"/>
            </a:pPr>
            <a:r>
              <a:rPr lang="en-US" spc="0" dirty="0">
                <a:solidFill>
                  <a:schemeClr val="tx1"/>
                </a:solidFill>
                <a:latin typeface="Arial" panose="02020603050405020304" pitchFamily="2"/>
              </a:rPr>
              <a:t>EBA Q&amp;A. </a:t>
            </a:r>
          </a:p>
          <a:p>
            <a:pPr marL="974250" marR="228600" algn="l">
              <a:lnSpc>
                <a:spcPts val="2000"/>
              </a:lnSpc>
              <a:spcBef>
                <a:spcPts val="300"/>
              </a:spcBef>
              <a:spcAft>
                <a:spcPts val="0"/>
              </a:spcAft>
              <a:buClr>
                <a:srgbClr val="FF0000"/>
              </a:buClr>
            </a:pPr>
            <a:endParaRPr lang="en-US" spc="0" dirty="0">
              <a:solidFill>
                <a:schemeClr val="tx1"/>
              </a:solidFill>
              <a:latin typeface="Arial" panose="02020603050405020304" pitchFamily="2"/>
            </a:endParaRPr>
          </a:p>
          <a:p>
            <a:pPr marL="697230" marR="228600" indent="-285750" algn="l">
              <a:lnSpc>
                <a:spcPts val="2000"/>
              </a:lnSpc>
              <a:spcBef>
                <a:spcPts val="300"/>
              </a:spcBef>
              <a:spcAft>
                <a:spcPts val="0"/>
              </a:spcAft>
              <a:buClr>
                <a:srgbClr val="FF0000"/>
              </a:buClr>
              <a:buFont typeface="Wingdings" panose="05000000000000000000" pitchFamily="2" charset="2"/>
              <a:buChar char="q"/>
            </a:pPr>
            <a:endParaRPr lang="en-US" spc="0" dirty="0">
              <a:solidFill>
                <a:schemeClr val="tx1"/>
              </a:solidFill>
              <a:latin typeface="Arial" panose="02020603050405020304" pitchFamily="2"/>
            </a:endParaRPr>
          </a:p>
          <a:p>
            <a:pPr marL="2160000" marR="228600" indent="-285750" algn="l">
              <a:lnSpc>
                <a:spcPts val="2000"/>
              </a:lnSpc>
              <a:spcBef>
                <a:spcPts val="300"/>
              </a:spcBef>
              <a:spcAft>
                <a:spcPts val="0"/>
              </a:spcAft>
              <a:buClr>
                <a:srgbClr val="FF0000"/>
              </a:buClr>
              <a:buFont typeface="Wingdings" panose="05000000000000000000" pitchFamily="2" charset="2"/>
              <a:buChar char="q"/>
            </a:pPr>
            <a:r>
              <a:rPr lang="en-US" spc="0" dirty="0">
                <a:solidFill>
                  <a:schemeClr val="tx1"/>
                </a:solidFill>
                <a:latin typeface="Arial" panose="02020603050405020304" pitchFamily="2"/>
                <a:hlinkClick r:id="rId6">
                  <a:extLst>
                    <a:ext uri="{A12FA001-AC4F-418D-AE19-62706E023703}">
                      <ahyp:hlinkClr xmlns:ahyp="http://schemas.microsoft.com/office/drawing/2018/hyperlinkcolor" val="tx"/>
                    </a:ext>
                  </a:extLst>
                </a:hlinkClick>
              </a:rPr>
              <a:t>UK CRR prudent valuation</a:t>
            </a:r>
            <a:endParaRPr lang="en-US" spc="0" dirty="0">
              <a:solidFill>
                <a:schemeClr val="tx1"/>
              </a:solidFill>
              <a:latin typeface="Arial" panose="02020603050405020304" pitchFamily="2"/>
            </a:endParaRPr>
          </a:p>
          <a:p>
            <a:pPr marL="1874250" marR="228600" algn="l">
              <a:lnSpc>
                <a:spcPts val="2000"/>
              </a:lnSpc>
              <a:spcBef>
                <a:spcPts val="300"/>
              </a:spcBef>
              <a:spcAft>
                <a:spcPts val="0"/>
              </a:spcAft>
              <a:buClr>
                <a:srgbClr val="FF0000"/>
              </a:buClr>
            </a:pPr>
            <a:endParaRPr lang="en-US" spc="0" dirty="0">
              <a:solidFill>
                <a:schemeClr val="tx1"/>
              </a:solidFill>
              <a:latin typeface="Arial" panose="02020603050405020304" pitchFamily="2"/>
            </a:endParaRPr>
          </a:p>
          <a:p>
            <a:pPr marL="2160000" marR="228600" indent="-285750" algn="l">
              <a:lnSpc>
                <a:spcPts val="2000"/>
              </a:lnSpc>
              <a:spcBef>
                <a:spcPts val="300"/>
              </a:spcBef>
              <a:spcAft>
                <a:spcPts val="0"/>
              </a:spcAft>
              <a:buClr>
                <a:srgbClr val="FF0000"/>
              </a:buClr>
              <a:buFont typeface="Wingdings" panose="05000000000000000000" pitchFamily="2" charset="2"/>
              <a:buChar char="q"/>
            </a:pPr>
            <a:endParaRPr lang="en-US" dirty="0">
              <a:solidFill>
                <a:schemeClr val="tx1"/>
              </a:solidFill>
              <a:latin typeface="Arial" panose="02020603050405020304" pitchFamily="2"/>
            </a:endParaRPr>
          </a:p>
          <a:p>
            <a:pPr marL="2520000" marR="228600" indent="-285750" algn="l">
              <a:lnSpc>
                <a:spcPts val="2000"/>
              </a:lnSpc>
              <a:spcBef>
                <a:spcPts val="300"/>
              </a:spcBef>
              <a:spcAft>
                <a:spcPts val="0"/>
              </a:spcAft>
              <a:buClr>
                <a:srgbClr val="FF0000"/>
              </a:buClr>
              <a:buFont typeface="Wingdings" panose="05000000000000000000" pitchFamily="2" charset="2"/>
              <a:buChar char="q"/>
            </a:pPr>
            <a:r>
              <a:rPr lang="en-US" spc="0" dirty="0">
                <a:solidFill>
                  <a:schemeClr val="tx1"/>
                </a:solidFill>
                <a:latin typeface="Arial" panose="02020603050405020304" pitchFamily="2"/>
                <a:hlinkClick r:id="rId7">
                  <a:extLst>
                    <a:ext uri="{A12FA001-AC4F-418D-AE19-62706E023703}">
                      <ahyp:hlinkClr xmlns:ahyp="http://schemas.microsoft.com/office/drawing/2018/hyperlinkcolor" val="tx"/>
                    </a:ext>
                  </a:extLst>
                </a:hlinkClick>
              </a:rPr>
              <a:t>EBA </a:t>
            </a:r>
            <a:r>
              <a:rPr lang="en-US" dirty="0" err="1">
                <a:solidFill>
                  <a:schemeClr val="tx1"/>
                </a:solidFill>
                <a:latin typeface="Arial" panose="02020603050405020304" pitchFamily="2"/>
                <a:hlinkClick r:id="rId7">
                  <a:extLst>
                    <a:ext uri="{A12FA001-AC4F-418D-AE19-62706E023703}">
                      <ahyp:hlinkClr xmlns:ahyp="http://schemas.microsoft.com/office/drawing/2018/hyperlinkcolor" val="tx"/>
                    </a:ext>
                  </a:extLst>
                </a:hlinkClick>
              </a:rPr>
              <a:t>c</a:t>
            </a:r>
            <a:r>
              <a:rPr lang="en-US" spc="0" dirty="0" err="1">
                <a:solidFill>
                  <a:schemeClr val="tx1"/>
                </a:solidFill>
                <a:latin typeface="Arial" panose="02020603050405020304" pitchFamily="2"/>
                <a:hlinkClick r:id="rId7">
                  <a:extLst>
                    <a:ext uri="{A12FA001-AC4F-418D-AE19-62706E023703}">
                      <ahyp:hlinkClr xmlns:ahyp="http://schemas.microsoft.com/office/drawing/2018/hyperlinkcolor" val="tx"/>
                    </a:ext>
                  </a:extLst>
                </a:hlinkClick>
              </a:rPr>
              <a:t>onsulative</a:t>
            </a:r>
            <a:r>
              <a:rPr lang="en-US" spc="0" dirty="0">
                <a:solidFill>
                  <a:schemeClr val="tx1"/>
                </a:solidFill>
                <a:latin typeface="Arial" panose="02020603050405020304" pitchFamily="2"/>
                <a:hlinkClick r:id="rId7">
                  <a:extLst>
                    <a:ext uri="{A12FA001-AC4F-418D-AE19-62706E023703}">
                      <ahyp:hlinkClr xmlns:ahyp="http://schemas.microsoft.com/office/drawing/2018/hyperlinkcolor" val="tx"/>
                    </a:ext>
                  </a:extLst>
                </a:hlinkClick>
              </a:rPr>
              <a:t> paper on Prudent Valuation 2024</a:t>
            </a:r>
            <a:endParaRPr lang="en-US" spc="0" dirty="0">
              <a:solidFill>
                <a:schemeClr val="tx1"/>
              </a:solidFill>
              <a:latin typeface="Arial" panose="02020603050405020304" pitchFamily="2"/>
            </a:endParaRPr>
          </a:p>
          <a:p>
            <a:pPr marL="2160000" marR="228600" indent="-285750" algn="l">
              <a:lnSpc>
                <a:spcPts val="2000"/>
              </a:lnSpc>
              <a:spcBef>
                <a:spcPts val="300"/>
              </a:spcBef>
              <a:spcAft>
                <a:spcPts val="0"/>
              </a:spcAft>
              <a:buClr>
                <a:srgbClr val="FF0000"/>
              </a:buClr>
              <a:buFont typeface="Wingdings" panose="05000000000000000000" pitchFamily="2" charset="2"/>
              <a:buChar char="q"/>
            </a:pPr>
            <a:endParaRPr lang="en-US" spc="0" dirty="0">
              <a:solidFill>
                <a:schemeClr val="tx1"/>
              </a:solidFill>
              <a:latin typeface="Arial" panose="02020603050405020304" pitchFamily="2"/>
            </a:endParaRPr>
          </a:p>
          <a:p>
            <a:pPr marL="697230" marR="228600" indent="-285750" algn="l">
              <a:lnSpc>
                <a:spcPts val="2000"/>
              </a:lnSpc>
              <a:spcBef>
                <a:spcPts val="600"/>
              </a:spcBef>
              <a:spcAft>
                <a:spcPts val="0"/>
              </a:spcAft>
              <a:buClr>
                <a:srgbClr val="FF0000"/>
              </a:buClr>
              <a:buFont typeface="Wingdings" panose="05000000000000000000" pitchFamily="2" charset="2"/>
              <a:buChar char="q"/>
            </a:pPr>
            <a:endParaRPr lang="en-US" spc="0" dirty="0">
              <a:solidFill>
                <a:srgbClr val="000000"/>
              </a:solidFill>
              <a:latin typeface="Arial" panose="02020603050405020304" pitchFamily="2"/>
            </a:endParaRPr>
          </a:p>
        </p:txBody>
      </p:sp>
      <p:sp>
        <p:nvSpPr>
          <p:cNvPr id="4" name="Rectangle 3"/>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7"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12</a:t>
            </a:fld>
            <a:endParaRPr lang="en-US" sz="1100" dirty="0"/>
          </a:p>
        </p:txBody>
      </p:sp>
    </p:spTree>
    <p:extLst>
      <p:ext uri="{BB962C8B-B14F-4D97-AF65-F5344CB8AC3E}">
        <p14:creationId xmlns:p14="http://schemas.microsoft.com/office/powerpoint/2010/main" val="388475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58562D3-AE6F-9C12-01E2-05FA46FAC2A1}"/>
              </a:ext>
            </a:extLst>
          </p:cNvPr>
          <p:cNvSpPr txBox="1">
            <a:spLocks/>
          </p:cNvSpPr>
          <p:nvPr/>
        </p:nvSpPr>
        <p:spPr bwMode="auto">
          <a:xfrm>
            <a:off x="1171030" y="533032"/>
            <a:ext cx="8633252" cy="51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en-GB" sz="2200" b="1" i="1" u="none" strike="noStrike" kern="0" cap="none" spc="0" normalizeH="0" baseline="0" noProof="0" dirty="0">
                <a:ln>
                  <a:noFill/>
                </a:ln>
                <a:solidFill>
                  <a:srgbClr val="FF0000"/>
                </a:solidFill>
                <a:effectLst/>
                <a:uLnTx/>
                <a:uFillTx/>
                <a:latin typeface="Arial"/>
                <a:ea typeface="PMingLiU" pitchFamily="18" charset="-120"/>
                <a:cs typeface="+mj-cs"/>
              </a:rPr>
              <a:t>Regulatory  Prudent Value</a:t>
            </a:r>
            <a:r>
              <a:rPr kumimoji="0" lang="en-GB" sz="2200" b="1" i="0" u="none" strike="noStrike" kern="0" cap="none" spc="0" normalizeH="0" baseline="0" noProof="0" dirty="0">
                <a:ln>
                  <a:noFill/>
                </a:ln>
                <a:solidFill>
                  <a:srgbClr val="FF0000"/>
                </a:solidFill>
                <a:effectLst/>
                <a:uLnTx/>
                <a:uFillTx/>
                <a:latin typeface="Arial"/>
                <a:ea typeface="PMingLiU" pitchFamily="18" charset="-120"/>
                <a:cs typeface="+mj-cs"/>
              </a:rPr>
              <a:t>: </a:t>
            </a:r>
            <a:r>
              <a:rPr kumimoji="0" lang="en-US" sz="2200" b="0" i="0" u="none" strike="noStrike" kern="0" cap="none" spc="0" normalizeH="0" baseline="0" noProof="0" dirty="0">
                <a:ln>
                  <a:noFill/>
                </a:ln>
                <a:solidFill>
                  <a:srgbClr val="FF0000"/>
                </a:solidFill>
                <a:effectLst/>
                <a:uLnTx/>
                <a:uFillTx/>
                <a:latin typeface="Arial"/>
                <a:ea typeface="+mj-ea"/>
                <a:cs typeface="+mj-cs"/>
              </a:rPr>
              <a:t>A more conservative valuation, but still potentially based on risk </a:t>
            </a:r>
            <a:r>
              <a:rPr kumimoji="0" lang="en-US" sz="2200" b="0" i="0" u="none" strike="noStrike" kern="0" cap="none" spc="0" normalizeH="0" baseline="0" noProof="0" dirty="0" err="1">
                <a:ln>
                  <a:noFill/>
                </a:ln>
                <a:solidFill>
                  <a:srgbClr val="FF0000"/>
                </a:solidFill>
                <a:effectLst/>
                <a:uLnTx/>
                <a:uFillTx/>
                <a:latin typeface="Arial"/>
                <a:ea typeface="+mj-ea"/>
                <a:cs typeface="+mj-cs"/>
              </a:rPr>
              <a:t>neutralisation</a:t>
            </a:r>
            <a:r>
              <a:rPr kumimoji="0" lang="en-US" sz="2200" b="0" i="0" u="none" strike="noStrike" kern="0" cap="none" spc="0" normalizeH="0" baseline="0" noProof="0" dirty="0">
                <a:ln>
                  <a:noFill/>
                </a:ln>
                <a:solidFill>
                  <a:srgbClr val="FF0000"/>
                </a:solidFill>
                <a:effectLst/>
                <a:uLnTx/>
                <a:uFillTx/>
                <a:latin typeface="Arial"/>
                <a:ea typeface="+mj-ea"/>
                <a:cs typeface="+mj-cs"/>
              </a:rPr>
              <a:t> rather than actual exit, and still on a going-concern basis</a:t>
            </a:r>
            <a:br>
              <a:rPr kumimoji="0" lang="en-US" sz="2200" b="0" i="0" u="none" strike="noStrike" kern="0" cap="none" spc="0" normalizeH="0" baseline="0" noProof="0" dirty="0">
                <a:ln>
                  <a:noFill/>
                </a:ln>
                <a:solidFill>
                  <a:srgbClr val="FF0000"/>
                </a:solidFill>
                <a:effectLst/>
                <a:uLnTx/>
                <a:uFillTx/>
                <a:latin typeface="Arial"/>
                <a:ea typeface="+mj-ea"/>
                <a:cs typeface="+mj-cs"/>
              </a:rPr>
            </a:br>
            <a:endParaRPr kumimoji="0" lang="en-GB" sz="2200" b="0" i="0" u="none" strike="noStrike" kern="0" cap="none" spc="0" normalizeH="0" baseline="0" noProof="0" dirty="0">
              <a:ln>
                <a:noFill/>
              </a:ln>
              <a:solidFill>
                <a:srgbClr val="FF0000"/>
              </a:solidFill>
              <a:effectLst/>
              <a:uLnTx/>
              <a:uFillTx/>
              <a:latin typeface="Arial"/>
              <a:ea typeface="+mj-ea"/>
              <a:cs typeface="+mj-cs"/>
            </a:endParaRPr>
          </a:p>
        </p:txBody>
      </p:sp>
      <p:sp>
        <p:nvSpPr>
          <p:cNvPr id="4" name="ZoneTexte 1">
            <a:extLst>
              <a:ext uri="{FF2B5EF4-FFF2-40B4-BE49-F238E27FC236}">
                <a16:creationId xmlns:a16="http://schemas.microsoft.com/office/drawing/2014/main" id="{0F3F426F-0F3A-2471-ECEF-5058710F8D76}"/>
              </a:ext>
            </a:extLst>
          </p:cNvPr>
          <p:cNvSpPr txBox="1"/>
          <p:nvPr/>
        </p:nvSpPr>
        <p:spPr>
          <a:xfrm>
            <a:off x="1061224" y="1895707"/>
            <a:ext cx="7593981" cy="651460"/>
          </a:xfrm>
          <a:prstGeom prst="rect">
            <a:avLst/>
          </a:prstGeom>
          <a:noFill/>
        </p:spPr>
        <p:txBody>
          <a:bodyPr wrap="square" rtlCol="0">
            <a:spAutoFit/>
          </a:bodyPr>
          <a:lstStyle/>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p:txBody>
      </p:sp>
      <p:sp>
        <p:nvSpPr>
          <p:cNvPr id="5" name="Rectangle 4">
            <a:extLst>
              <a:ext uri="{FF2B5EF4-FFF2-40B4-BE49-F238E27FC236}">
                <a16:creationId xmlns:a16="http://schemas.microsoft.com/office/drawing/2014/main" id="{4AA57500-E175-3F1E-C862-706DE97A7A1E}"/>
              </a:ext>
            </a:extLst>
          </p:cNvPr>
          <p:cNvSpPr/>
          <p:nvPr/>
        </p:nvSpPr>
        <p:spPr>
          <a:xfrm>
            <a:off x="827048" y="1704717"/>
            <a:ext cx="8537827" cy="5555367"/>
          </a:xfrm>
          <a:prstGeom prst="rect">
            <a:avLst/>
          </a:prstGeom>
        </p:spPr>
        <p:txBody>
          <a:bodyPr wrap="square">
            <a:spAutoFit/>
          </a:bodyPr>
          <a:lstStyle/>
          <a:p>
            <a:pPr indent="-285750" algn="ctr" defTabSz="1073150" rtl="0" eaLnBrk="0" fontAlgn="base" hangingPunct="0">
              <a:spcBef>
                <a:spcPct val="0"/>
              </a:spcBef>
              <a:spcAft>
                <a:spcPct val="0"/>
              </a:spcAft>
              <a:buClr>
                <a:srgbClr val="FF0000"/>
              </a:buClr>
              <a:buSzPct val="150000"/>
              <a:buFont typeface="Arial" pitchFamily="34" charset="0"/>
              <a:buChar char="•"/>
              <a:tabLst>
                <a:tab pos="896938" algn="l"/>
                <a:tab pos="1435100" algn="l"/>
              </a:tabLst>
              <a:defRPr/>
            </a:pPr>
            <a:endParaRPr lang="en-GB" sz="1400" kern="1200" dirty="0">
              <a:solidFill>
                <a:srgbClr val="000000"/>
              </a:solidFill>
              <a:latin typeface="Arial" pitchFamily="34" charset="0"/>
              <a:ea typeface="PMingLiU" pitchFamily="18" charset="-120"/>
              <a:cs typeface="+mn-cs"/>
            </a:endParaRPr>
          </a:p>
          <a:p>
            <a:pPr marL="285750" indent="-285750" algn="just" defTabSz="1073150" rtl="0" eaLnBrk="0" fontAlgn="base" hangingPunct="0">
              <a:spcBef>
                <a:spcPct val="0"/>
              </a:spcBef>
              <a:spcAft>
                <a:spcPct val="0"/>
              </a:spcAft>
              <a:buClr>
                <a:srgbClr val="FF0000"/>
              </a:buClr>
              <a:buSzPct val="100000"/>
              <a:buFont typeface="Wingdings" panose="05000000000000000000" pitchFamily="2" charset="2"/>
              <a:buChar char="q"/>
              <a:tabLst>
                <a:tab pos="896938" algn="l"/>
                <a:tab pos="1435100" algn="l"/>
              </a:tabLst>
              <a:defRPr/>
            </a:pPr>
            <a:r>
              <a:rPr lang="en-US" sz="1400" kern="1200" dirty="0">
                <a:solidFill>
                  <a:srgbClr val="000000"/>
                </a:solidFill>
                <a:latin typeface="Arial" pitchFamily="34" charset="0"/>
                <a:ea typeface="PMingLiU" pitchFamily="18" charset="-120"/>
                <a:cs typeface="+mn-cs"/>
              </a:rPr>
              <a:t>Article 105 (CRR) describes a number of categories of valuation adjustments that should be considered in the context of prudent valuation. The adjustments should be applied to fair valued positions to determine a </a:t>
            </a:r>
            <a:r>
              <a:rPr lang="en-US" sz="1400" b="1" kern="1200" dirty="0">
                <a:solidFill>
                  <a:srgbClr val="000000"/>
                </a:solidFill>
                <a:latin typeface="Arial" pitchFamily="34" charset="0"/>
                <a:ea typeface="PMingLiU" pitchFamily="18" charset="-120"/>
                <a:cs typeface="+mn-cs"/>
              </a:rPr>
              <a:t>prudent value that achieves an ‘…appropriate degree of certainty </a:t>
            </a:r>
            <a:r>
              <a:rPr lang="en-US" sz="1400" kern="1200" dirty="0">
                <a:solidFill>
                  <a:srgbClr val="000000"/>
                </a:solidFill>
                <a:latin typeface="Arial" pitchFamily="34" charset="0"/>
                <a:ea typeface="PMingLiU" pitchFamily="18" charset="-120"/>
                <a:cs typeface="+mn-cs"/>
              </a:rPr>
              <a:t>having regard to the dynamic nature of trading book positions, the demands of prudential soundness and the mode of operation and purpose of capital requirements in respect of fair valued positions’</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Each Additional Valuation Adjustment (AVA) shall be calculated as </a:t>
            </a:r>
            <a:r>
              <a:rPr lang="en-US" sz="1400" b="1" kern="1200" dirty="0">
                <a:solidFill>
                  <a:srgbClr val="000000"/>
                </a:solidFill>
                <a:latin typeface="Arial" pitchFamily="34" charset="0"/>
                <a:ea typeface="+mn-ea"/>
                <a:cs typeface="+mn-cs"/>
              </a:rPr>
              <a:t>the excess of valuation adjustments </a:t>
            </a:r>
            <a:r>
              <a:rPr lang="en-US" sz="1400" kern="1200" dirty="0">
                <a:solidFill>
                  <a:srgbClr val="000000"/>
                </a:solidFill>
                <a:latin typeface="Arial" pitchFamily="34" charset="0"/>
                <a:ea typeface="+mn-ea"/>
                <a:cs typeface="+mn-cs"/>
              </a:rPr>
              <a:t>required to achieve the identified prudent value over any adjustments applied in the institution’s fair value adjustment that can be identified as addressing the same source of valuation uncertainty as the AVA; </a:t>
            </a:r>
          </a:p>
          <a:p>
            <a:pPr lvl="1" algn="ctr" rtl="0" eaLnBrk="0" fontAlgn="base" hangingPunct="0">
              <a:spcBef>
                <a:spcPct val="50000"/>
              </a:spcBef>
              <a:spcAft>
                <a:spcPct val="0"/>
              </a:spcAft>
              <a:buClr>
                <a:srgbClr val="FF0000"/>
              </a:buClr>
            </a:pPr>
            <a:r>
              <a:rPr lang="en-US" sz="1400" i="1" kern="1200" dirty="0">
                <a:solidFill>
                  <a:srgbClr val="000000"/>
                </a:solidFill>
                <a:latin typeface="Arial" pitchFamily="34" charset="0"/>
                <a:ea typeface="+mn-ea"/>
                <a:cs typeface="+mn-cs"/>
              </a:rPr>
              <a:t>PVA = FVA + AVA</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Where possible, the prudent value of a position is linked to a range of plausible values and a </a:t>
            </a:r>
            <a:r>
              <a:rPr lang="en-US" sz="1400" b="1" kern="1200" dirty="0">
                <a:solidFill>
                  <a:srgbClr val="000000"/>
                </a:solidFill>
                <a:latin typeface="Arial" pitchFamily="34" charset="0"/>
                <a:ea typeface="+mn-ea"/>
                <a:cs typeface="+mn-cs"/>
              </a:rPr>
              <a:t>specified target level of certainty (90%)</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endParaRPr lang="en-US" sz="1400" kern="1200" dirty="0">
              <a:solidFill>
                <a:srgbClr val="000000"/>
              </a:solidFill>
              <a:latin typeface="Arial" pitchFamily="34" charset="0"/>
              <a:ea typeface="+mn-ea"/>
              <a:cs typeface="+mn-cs"/>
            </a:endParaRP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en-US" sz="1400" kern="1200" dirty="0">
                <a:solidFill>
                  <a:srgbClr val="000000"/>
                </a:solidFill>
                <a:latin typeface="Arial" pitchFamily="34" charset="0"/>
                <a:ea typeface="+mn-ea"/>
                <a:cs typeface="+mn-cs"/>
              </a:rPr>
              <a:t>In practical terms, this means the following AVAs must be considered: </a:t>
            </a:r>
            <a:r>
              <a:rPr lang="en-US" sz="1400" kern="1200" dirty="0" err="1">
                <a:solidFill>
                  <a:srgbClr val="000000"/>
                </a:solidFill>
                <a:latin typeface="Arial" pitchFamily="34" charset="0"/>
                <a:ea typeface="+mn-ea"/>
                <a:cs typeface="+mn-cs"/>
              </a:rPr>
              <a:t>i</a:t>
            </a:r>
            <a:r>
              <a:rPr lang="en-US" sz="1400" kern="1200" dirty="0">
                <a:solidFill>
                  <a:srgbClr val="000000"/>
                </a:solidFill>
                <a:latin typeface="Arial" pitchFamily="34" charset="0"/>
                <a:ea typeface="+mn-ea"/>
                <a:cs typeface="+mn-cs"/>
              </a:rPr>
              <a:t>) </a:t>
            </a:r>
            <a:r>
              <a:rPr lang="en-US" sz="1400" b="1" kern="1200" dirty="0">
                <a:solidFill>
                  <a:srgbClr val="000000"/>
                </a:solidFill>
                <a:latin typeface="Arial" pitchFamily="34" charset="0"/>
                <a:ea typeface="+mn-ea"/>
                <a:cs typeface="+mn-cs"/>
              </a:rPr>
              <a:t>Market price uncertainty</a:t>
            </a:r>
            <a:r>
              <a:rPr lang="en-US" sz="1400" kern="1200" dirty="0">
                <a:solidFill>
                  <a:srgbClr val="000000"/>
                </a:solidFill>
                <a:latin typeface="Arial" pitchFamily="34" charset="0"/>
                <a:ea typeface="+mn-ea"/>
                <a:cs typeface="+mn-cs"/>
              </a:rPr>
              <a:t>; ii) </a:t>
            </a:r>
            <a:r>
              <a:rPr lang="en-US" sz="1400" b="1" kern="1200" dirty="0">
                <a:solidFill>
                  <a:srgbClr val="000000"/>
                </a:solidFill>
                <a:latin typeface="Arial" pitchFamily="34" charset="0"/>
                <a:ea typeface="+mn-ea"/>
                <a:cs typeface="+mn-cs"/>
              </a:rPr>
              <a:t>Close-out costs</a:t>
            </a:r>
            <a:r>
              <a:rPr lang="en-US" sz="1400" kern="1200" dirty="0">
                <a:solidFill>
                  <a:srgbClr val="000000"/>
                </a:solidFill>
                <a:latin typeface="Arial" pitchFamily="34" charset="0"/>
                <a:ea typeface="+mn-ea"/>
                <a:cs typeface="+mn-cs"/>
              </a:rPr>
              <a:t>; (iii) </a:t>
            </a:r>
            <a:r>
              <a:rPr lang="en-US" sz="1400" b="1" kern="1200" dirty="0">
                <a:solidFill>
                  <a:srgbClr val="000000"/>
                </a:solidFill>
                <a:latin typeface="Arial" pitchFamily="34" charset="0"/>
                <a:ea typeface="+mn-ea"/>
                <a:cs typeface="+mn-cs"/>
              </a:rPr>
              <a:t>model risk </a:t>
            </a:r>
            <a:r>
              <a:rPr lang="en-US" sz="1400" kern="1200" dirty="0">
                <a:solidFill>
                  <a:srgbClr val="000000"/>
                </a:solidFill>
                <a:latin typeface="Arial" pitchFamily="34" charset="0"/>
                <a:ea typeface="+mn-ea"/>
                <a:cs typeface="+mn-cs"/>
              </a:rPr>
              <a:t>(iv) </a:t>
            </a:r>
            <a:r>
              <a:rPr lang="en-US" sz="1400" b="1" kern="1200" dirty="0">
                <a:solidFill>
                  <a:srgbClr val="000000"/>
                </a:solidFill>
                <a:latin typeface="Arial" pitchFamily="34" charset="0"/>
                <a:ea typeface="+mn-ea"/>
                <a:cs typeface="+mn-cs"/>
              </a:rPr>
              <a:t>concentration</a:t>
            </a:r>
            <a:r>
              <a:rPr lang="en-US" sz="1400" kern="1200" dirty="0">
                <a:solidFill>
                  <a:srgbClr val="000000"/>
                </a:solidFill>
                <a:latin typeface="Arial" pitchFamily="34" charset="0"/>
                <a:ea typeface="+mn-ea"/>
                <a:cs typeface="+mn-cs"/>
              </a:rPr>
              <a:t> (v) </a:t>
            </a:r>
            <a:r>
              <a:rPr lang="en-US" sz="1400" b="1" kern="1200" dirty="0">
                <a:solidFill>
                  <a:srgbClr val="000000"/>
                </a:solidFill>
                <a:latin typeface="Arial" pitchFamily="34" charset="0"/>
                <a:ea typeface="+mn-ea"/>
                <a:cs typeface="+mn-cs"/>
              </a:rPr>
              <a:t>early termination</a:t>
            </a:r>
            <a:r>
              <a:rPr lang="en-US" sz="1400" kern="1200" dirty="0">
                <a:solidFill>
                  <a:srgbClr val="000000"/>
                </a:solidFill>
                <a:latin typeface="Arial" pitchFamily="34" charset="0"/>
                <a:ea typeface="+mn-ea"/>
                <a:cs typeface="+mn-cs"/>
              </a:rPr>
              <a:t> (vi) </a:t>
            </a:r>
            <a:r>
              <a:rPr lang="en-US" sz="1400" b="1" kern="1200" dirty="0">
                <a:solidFill>
                  <a:srgbClr val="000000"/>
                </a:solidFill>
                <a:latin typeface="Arial" pitchFamily="34" charset="0"/>
                <a:ea typeface="+mn-ea"/>
                <a:cs typeface="+mn-cs"/>
              </a:rPr>
              <a:t>Unearned credit spread </a:t>
            </a:r>
            <a:r>
              <a:rPr lang="en-US" sz="1400" kern="1200" dirty="0">
                <a:solidFill>
                  <a:srgbClr val="000000"/>
                </a:solidFill>
                <a:latin typeface="Arial" pitchFamily="34" charset="0"/>
                <a:ea typeface="+mn-ea"/>
                <a:cs typeface="+mn-cs"/>
              </a:rPr>
              <a:t>(vi) </a:t>
            </a:r>
            <a:r>
              <a:rPr lang="en-US" sz="1400" b="1" kern="1200" dirty="0">
                <a:solidFill>
                  <a:srgbClr val="000000"/>
                </a:solidFill>
                <a:latin typeface="Arial" pitchFamily="34" charset="0"/>
                <a:ea typeface="+mn-ea"/>
                <a:cs typeface="+mn-cs"/>
              </a:rPr>
              <a:t>funding and investing cost </a:t>
            </a:r>
            <a:r>
              <a:rPr lang="en-US" sz="1400" kern="1200" dirty="0">
                <a:solidFill>
                  <a:srgbClr val="000000"/>
                </a:solidFill>
                <a:latin typeface="Arial" pitchFamily="34" charset="0"/>
                <a:ea typeface="+mn-ea"/>
                <a:cs typeface="+mn-cs"/>
              </a:rPr>
              <a:t>(vii) </a:t>
            </a:r>
            <a:r>
              <a:rPr lang="en-US" sz="1400" b="1" kern="1200" dirty="0">
                <a:solidFill>
                  <a:srgbClr val="000000"/>
                </a:solidFill>
                <a:latin typeface="Arial" pitchFamily="34" charset="0"/>
                <a:ea typeface="+mn-ea"/>
                <a:cs typeface="+mn-cs"/>
              </a:rPr>
              <a:t>operational risk</a:t>
            </a:r>
          </a:p>
          <a:p>
            <a:pPr algn="ctr" rtl="0" eaLnBrk="0" fontAlgn="base" hangingPunct="0">
              <a:spcBef>
                <a:spcPct val="50000"/>
              </a:spcBef>
              <a:spcAft>
                <a:spcPct val="0"/>
              </a:spcAft>
            </a:pPr>
            <a:endParaRPr lang="en-US" sz="1600" b="1" kern="1200" dirty="0">
              <a:solidFill>
                <a:srgbClr val="000000"/>
              </a:solidFill>
              <a:latin typeface="Arial" pitchFamily="34" charset="0"/>
              <a:ea typeface="+mn-ea"/>
              <a:cs typeface="+mn-cs"/>
            </a:endParaRPr>
          </a:p>
          <a:p>
            <a:pPr algn="ctr" defTabSz="1073150" rtl="0" eaLnBrk="0" fontAlgn="base" hangingPunct="0">
              <a:spcBef>
                <a:spcPct val="0"/>
              </a:spcBef>
              <a:spcAft>
                <a:spcPct val="0"/>
              </a:spcAft>
              <a:buClr>
                <a:srgbClr val="FF0000"/>
              </a:buClr>
              <a:buSzPct val="100000"/>
              <a:tabLst>
                <a:tab pos="896938" algn="l"/>
                <a:tab pos="1435100" algn="l"/>
              </a:tabLst>
              <a:defRPr/>
            </a:pPr>
            <a:endParaRPr lang="en-US" sz="1600" i="1" kern="1200" dirty="0">
              <a:solidFill>
                <a:srgbClr val="000000"/>
              </a:solidFill>
              <a:latin typeface="Cambria" pitchFamily="18" charset="0"/>
              <a:ea typeface="PMingLiU" pitchFamily="18" charset="-120"/>
              <a:cs typeface="+mn-cs"/>
            </a:endParaRPr>
          </a:p>
        </p:txBody>
      </p:sp>
      <p:sp>
        <p:nvSpPr>
          <p:cNvPr id="6" name="Rectangle 5">
            <a:extLst>
              <a:ext uri="{FF2B5EF4-FFF2-40B4-BE49-F238E27FC236}">
                <a16:creationId xmlns:a16="http://schemas.microsoft.com/office/drawing/2014/main" id="{8E38C34B-587A-EC8A-A6F3-5ECFFB4AEE0E}"/>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8" name="Espace réservé du numéro de diapositive 10">
            <a:extLst>
              <a:ext uri="{FF2B5EF4-FFF2-40B4-BE49-F238E27FC236}">
                <a16:creationId xmlns:a16="http://schemas.microsoft.com/office/drawing/2014/main" id="{2E18DC31-F02A-EACC-8C55-8E8128CF065B}"/>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11</a:t>
            </a:r>
          </a:p>
        </p:txBody>
      </p:sp>
    </p:spTree>
    <p:extLst>
      <p:ext uri="{BB962C8B-B14F-4D97-AF65-F5344CB8AC3E}">
        <p14:creationId xmlns:p14="http://schemas.microsoft.com/office/powerpoint/2010/main" val="378266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jpg"/>
          <p:cNvPicPr/>
          <p:nvPr/>
        </p:nvPicPr>
        <p:blipFill>
          <a:blip r:embed="rId3"/>
          <a:stretch>
            <a:fillRect/>
          </a:stretch>
        </p:blipFill>
        <p:spPr>
          <a:xfrm>
            <a:off x="5963627" y="2108199"/>
            <a:ext cx="3100432" cy="3295015"/>
          </a:xfrm>
          <a:prstGeom prst="rect">
            <a:avLst/>
          </a:prstGeom>
        </p:spPr>
      </p:pic>
      <p:sp>
        <p:nvSpPr>
          <p:cNvPr id="5" name="Rectangle 4"/>
          <p:cNvSpPr/>
          <p:nvPr/>
        </p:nvSpPr>
        <p:spPr>
          <a:xfrm>
            <a:off x="7075686" y="4408324"/>
            <a:ext cx="144016" cy="9432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 name="Image.jpg"/>
          <p:cNvPicPr/>
          <p:nvPr/>
        </p:nvPicPr>
        <p:blipFill>
          <a:blip r:embed="rId4"/>
          <a:stretch>
            <a:fillRect/>
          </a:stretch>
        </p:blipFill>
        <p:spPr>
          <a:xfrm>
            <a:off x="709930" y="2109710"/>
            <a:ext cx="2331720" cy="3263900"/>
          </a:xfrm>
          <a:prstGeom prst="rect">
            <a:avLst/>
          </a:prstGeom>
        </p:spPr>
      </p:pic>
      <p:pic>
        <p:nvPicPr>
          <p:cNvPr id="170" name="Image.jpg"/>
          <p:cNvPicPr/>
          <p:nvPr/>
        </p:nvPicPr>
        <p:blipFill>
          <a:blip r:embed="rId5"/>
          <a:stretch>
            <a:fillRect/>
          </a:stretch>
        </p:blipFill>
        <p:spPr>
          <a:xfrm>
            <a:off x="3380105" y="2128202"/>
            <a:ext cx="2307590" cy="3285490"/>
          </a:xfrm>
          <a:prstGeom prst="rect">
            <a:avLst/>
          </a:prstGeom>
        </p:spPr>
      </p:pic>
      <p:sp>
        <p:nvSpPr>
          <p:cNvPr id="161" name="Text Placeholder 160"/>
          <p:cNvSpPr>
            <a:spLocks noGrp="1"/>
          </p:cNvSpPr>
          <p:nvPr>
            <p:ph type="body" idx="10"/>
          </p:nvPr>
        </p:nvSpPr>
        <p:spPr>
          <a:xfrm>
            <a:off x="915382" y="769719"/>
            <a:ext cx="9184640" cy="417830"/>
          </a:xfrm>
          <a:prstGeom prst="rect">
            <a:avLst/>
          </a:prstGeom>
          <a:noFill/>
          <a:ln w="0" cmpd="sng">
            <a:noFill/>
            <a:prstDash val="solid"/>
          </a:ln>
        </p:spPr>
        <p:txBody>
          <a:bodyPr vert="horz" lIns="0" tIns="2540" rIns="0" bIns="0" anchor="t"/>
          <a:lstStyle/>
          <a:p>
            <a:pPr marL="137160" marR="0" indent="0" algn="l">
              <a:lnSpc>
                <a:spcPts val="2500"/>
              </a:lnSpc>
              <a:spcAft>
                <a:spcPts val="720"/>
              </a:spcAft>
            </a:pPr>
            <a:r>
              <a:rPr lang="en-US" sz="2200" spc="0" dirty="0">
                <a:solidFill>
                  <a:srgbClr val="FF0000"/>
                </a:solidFill>
                <a:latin typeface="Arial" panose="02020603050405020304" pitchFamily="2"/>
              </a:rPr>
              <a:t>Prudent Valuation: EBA RTS High Level Overview </a:t>
            </a:r>
          </a:p>
        </p:txBody>
      </p:sp>
      <p:sp>
        <p:nvSpPr>
          <p:cNvPr id="164" name="Text Placeholder 163"/>
          <p:cNvSpPr>
            <a:spLocks noGrp="1"/>
          </p:cNvSpPr>
          <p:nvPr>
            <p:ph type="body" idx="10"/>
          </p:nvPr>
        </p:nvSpPr>
        <p:spPr>
          <a:xfrm>
            <a:off x="883920" y="3414712"/>
            <a:ext cx="701040" cy="75565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800" spc="0" dirty="0">
                <a:solidFill>
                  <a:srgbClr val="000000"/>
                </a:solidFill>
                <a:latin typeface="Arial" panose="02020603050405020304" pitchFamily="2"/>
              </a:rPr>
              <a:t>Level 3: Based on Existing Disclosures </a:t>
            </a:r>
          </a:p>
          <a:p>
            <a:pPr marL="0" marR="0" indent="0" algn="l">
              <a:lnSpc>
                <a:spcPts val="1000"/>
              </a:lnSpc>
              <a:spcBef>
                <a:spcPts val="335"/>
              </a:spcBef>
              <a:spcAft>
                <a:spcPts val="0"/>
              </a:spcAft>
            </a:pPr>
            <a:r>
              <a:rPr lang="en-US" sz="800" spc="0" dirty="0">
                <a:solidFill>
                  <a:srgbClr val="000000"/>
                </a:solidFill>
                <a:latin typeface="Arial" panose="02020603050405020304" pitchFamily="2"/>
              </a:rPr>
              <a:t>Level 1&amp;2: Based on main risk factors </a:t>
            </a:r>
          </a:p>
        </p:txBody>
      </p:sp>
      <p:sp>
        <p:nvSpPr>
          <p:cNvPr id="165" name="Text Placeholder 164"/>
          <p:cNvSpPr>
            <a:spLocks noGrp="1"/>
          </p:cNvSpPr>
          <p:nvPr>
            <p:ph type="body" idx="10"/>
          </p:nvPr>
        </p:nvSpPr>
        <p:spPr>
          <a:xfrm>
            <a:off x="914400" y="4822507"/>
            <a:ext cx="606425" cy="350520"/>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en-US" sz="1000" b="1" spc="-10" dirty="0">
                <a:solidFill>
                  <a:srgbClr val="00B04F"/>
                </a:solidFill>
                <a:latin typeface="Arial" panose="02020603050405020304" pitchFamily="2"/>
              </a:rPr>
              <a:t>50% </a:t>
            </a:r>
            <a:r>
              <a:rPr lang="en-US" sz="800" spc="-10" dirty="0">
                <a:solidFill>
                  <a:srgbClr val="00B04F"/>
                </a:solidFill>
                <a:latin typeface="Arial" panose="02020603050405020304" pitchFamily="2"/>
              </a:rPr>
              <a:t>Netting </a:t>
            </a:r>
            <a:br>
              <a:rPr lang="en-US" dirty="0"/>
            </a:br>
            <a:r>
              <a:rPr lang="en-US" sz="800" spc="-10" dirty="0">
                <a:solidFill>
                  <a:srgbClr val="00B04F"/>
                </a:solidFill>
                <a:latin typeface="Arial" panose="02020603050405020304" pitchFamily="2"/>
              </a:rPr>
              <a:t>across asset </a:t>
            </a:r>
            <a:br>
              <a:rPr lang="en-US" dirty="0"/>
            </a:br>
            <a:r>
              <a:rPr lang="en-US" sz="800" spc="-10" dirty="0">
                <a:solidFill>
                  <a:srgbClr val="00B04F"/>
                </a:solidFill>
                <a:latin typeface="Arial" panose="02020603050405020304" pitchFamily="2"/>
              </a:rPr>
              <a:t>classes </a:t>
            </a:r>
          </a:p>
        </p:txBody>
      </p:sp>
      <p:sp>
        <p:nvSpPr>
          <p:cNvPr id="166" name="Text Placeholder 165"/>
          <p:cNvSpPr>
            <a:spLocks noGrp="1"/>
          </p:cNvSpPr>
          <p:nvPr>
            <p:ph type="body" idx="10"/>
          </p:nvPr>
        </p:nvSpPr>
        <p:spPr>
          <a:xfrm>
            <a:off x="948055" y="2384107"/>
            <a:ext cx="664210" cy="448310"/>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Mid Market Uncertainty for Levels 1-2 &amp; Level 3 </a:t>
            </a:r>
          </a:p>
        </p:txBody>
      </p:sp>
      <p:sp>
        <p:nvSpPr>
          <p:cNvPr id="167" name="Text Placeholder 166"/>
          <p:cNvSpPr>
            <a:spLocks noGrp="1"/>
          </p:cNvSpPr>
          <p:nvPr>
            <p:ph type="body" idx="10"/>
          </p:nvPr>
        </p:nvSpPr>
        <p:spPr>
          <a:xfrm>
            <a:off x="2142490" y="3554412"/>
            <a:ext cx="619125" cy="469900"/>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Case-specific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analysis for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concentrated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positions </a:t>
            </a:r>
          </a:p>
        </p:txBody>
      </p:sp>
      <p:sp>
        <p:nvSpPr>
          <p:cNvPr id="168" name="Text Placeholder 167"/>
          <p:cNvSpPr>
            <a:spLocks noGrp="1"/>
          </p:cNvSpPr>
          <p:nvPr>
            <p:ph type="body" idx="10"/>
          </p:nvPr>
        </p:nvSpPr>
        <p:spPr>
          <a:xfrm>
            <a:off x="2218690" y="2466657"/>
            <a:ext cx="631190" cy="22542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Concentration Uncertainty </a:t>
            </a:r>
          </a:p>
        </p:txBody>
      </p:sp>
      <p:sp>
        <p:nvSpPr>
          <p:cNvPr id="171" name="Text Placeholder 170"/>
          <p:cNvSpPr>
            <a:spLocks noGrp="1"/>
          </p:cNvSpPr>
          <p:nvPr>
            <p:ph type="body" idx="10"/>
          </p:nvPr>
        </p:nvSpPr>
        <p:spPr>
          <a:xfrm>
            <a:off x="3578225" y="4886642"/>
            <a:ext cx="579120" cy="347345"/>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en-US" sz="1000" b="1" spc="-10" dirty="0">
                <a:solidFill>
                  <a:srgbClr val="00B04F"/>
                </a:solidFill>
                <a:latin typeface="Arial" panose="02020603050405020304" pitchFamily="2"/>
              </a:rPr>
              <a:t>50</a:t>
            </a:r>
            <a:r>
              <a:rPr lang="en-US" sz="800" b="1" spc="-10" dirty="0">
                <a:solidFill>
                  <a:srgbClr val="00B04F"/>
                </a:solidFill>
                <a:latin typeface="Arial" panose="02020603050405020304" pitchFamily="2"/>
              </a:rPr>
              <a:t>% </a:t>
            </a:r>
            <a:r>
              <a:rPr lang="en-US" sz="800" spc="-10" dirty="0">
                <a:solidFill>
                  <a:srgbClr val="00B04F"/>
                </a:solidFill>
                <a:latin typeface="Arial" panose="02020603050405020304" pitchFamily="2"/>
              </a:rPr>
              <a:t>Netting </a:t>
            </a:r>
            <a:br>
              <a:rPr lang="en-US" dirty="0"/>
            </a:br>
            <a:r>
              <a:rPr lang="en-US" sz="800" spc="-10" dirty="0">
                <a:solidFill>
                  <a:srgbClr val="00B04F"/>
                </a:solidFill>
                <a:latin typeface="Arial" panose="02020603050405020304" pitchFamily="2"/>
              </a:rPr>
              <a:t>across asset </a:t>
            </a:r>
            <a:br>
              <a:rPr lang="en-US" dirty="0"/>
            </a:br>
            <a:r>
              <a:rPr lang="en-US" sz="800" spc="-10" dirty="0">
                <a:solidFill>
                  <a:srgbClr val="00B04F"/>
                </a:solidFill>
                <a:latin typeface="Arial" panose="02020603050405020304" pitchFamily="2"/>
              </a:rPr>
              <a:t>classes </a:t>
            </a:r>
          </a:p>
        </p:txBody>
      </p:sp>
      <p:sp>
        <p:nvSpPr>
          <p:cNvPr id="172" name="Text Placeholder 171"/>
          <p:cNvSpPr>
            <a:spLocks noGrp="1"/>
          </p:cNvSpPr>
          <p:nvPr>
            <p:ph type="body" idx="10"/>
          </p:nvPr>
        </p:nvSpPr>
        <p:spPr>
          <a:xfrm>
            <a:off x="3581400" y="3679507"/>
            <a:ext cx="572770" cy="46672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Analysis of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potential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alternative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assumptions </a:t>
            </a:r>
          </a:p>
        </p:txBody>
      </p:sp>
      <p:sp>
        <p:nvSpPr>
          <p:cNvPr id="173" name="Text Placeholder 172"/>
          <p:cNvSpPr>
            <a:spLocks noGrp="1"/>
          </p:cNvSpPr>
          <p:nvPr>
            <p:ph type="body" idx="10"/>
          </p:nvPr>
        </p:nvSpPr>
        <p:spPr>
          <a:xfrm>
            <a:off x="3700145" y="2466657"/>
            <a:ext cx="514985" cy="225425"/>
          </a:xfrm>
          <a:prstGeom prst="rect">
            <a:avLst/>
          </a:prstGeom>
          <a:noFill/>
          <a:ln w="0" cmpd="sng">
            <a:noFill/>
            <a:prstDash val="solid"/>
          </a:ln>
        </p:spPr>
        <p:txBody>
          <a:bodyPr vert="horz" lIns="0" tIns="0" rIns="0" bIns="0" anchor="t"/>
          <a:lstStyle/>
          <a:p>
            <a:pPr marL="0" marR="0" algn="ctr">
              <a:lnSpc>
                <a:spcPts val="900"/>
              </a:lnSpc>
              <a:spcAft>
                <a:spcPts val="0"/>
              </a:spcAft>
            </a:pPr>
            <a:r>
              <a:rPr lang="en-US" sz="800" spc="-5" dirty="0">
                <a:solidFill>
                  <a:srgbClr val="000000"/>
                </a:solidFill>
                <a:latin typeface="Arial" panose="02020603050405020304" pitchFamily="2"/>
              </a:rPr>
              <a:t>Bid Offer Uncertainty </a:t>
            </a:r>
          </a:p>
        </p:txBody>
      </p:sp>
      <p:sp>
        <p:nvSpPr>
          <p:cNvPr id="174" name="Text Placeholder 173"/>
          <p:cNvSpPr>
            <a:spLocks noGrp="1"/>
          </p:cNvSpPr>
          <p:nvPr>
            <p:ph type="body" idx="10"/>
          </p:nvPr>
        </p:nvSpPr>
        <p:spPr>
          <a:xfrm>
            <a:off x="4806950" y="4859337"/>
            <a:ext cx="579120" cy="347345"/>
          </a:xfrm>
          <a:prstGeom prst="rect">
            <a:avLst/>
          </a:prstGeom>
          <a:noFill/>
          <a:ln w="0" cmpd="sng">
            <a:noFill/>
            <a:prstDash val="solid"/>
          </a:ln>
        </p:spPr>
        <p:txBody>
          <a:bodyPr vert="horz" lIns="0" tIns="0" rIns="0" bIns="0" anchor="t"/>
          <a:lstStyle/>
          <a:p>
            <a:pPr marL="0" marR="0" indent="0" algn="ctr">
              <a:lnSpc>
                <a:spcPts val="900"/>
              </a:lnSpc>
              <a:spcAft>
                <a:spcPts val="0"/>
              </a:spcAft>
            </a:pPr>
            <a:r>
              <a:rPr lang="en-US" sz="1000" b="1" spc="-10" dirty="0">
                <a:solidFill>
                  <a:srgbClr val="00B04F"/>
                </a:solidFill>
                <a:latin typeface="Arial" panose="02020603050405020304" pitchFamily="2"/>
              </a:rPr>
              <a:t>50</a:t>
            </a:r>
            <a:r>
              <a:rPr lang="en-US" sz="800" b="1" spc="-10" dirty="0">
                <a:solidFill>
                  <a:srgbClr val="00B04F"/>
                </a:solidFill>
                <a:latin typeface="Arial" panose="02020603050405020304" pitchFamily="2"/>
              </a:rPr>
              <a:t>% </a:t>
            </a:r>
            <a:r>
              <a:rPr lang="en-US" sz="800" spc="-10" dirty="0">
                <a:solidFill>
                  <a:srgbClr val="00B04F"/>
                </a:solidFill>
                <a:latin typeface="Arial" panose="02020603050405020304" pitchFamily="2"/>
              </a:rPr>
              <a:t>Netting </a:t>
            </a:r>
            <a:br>
              <a:rPr lang="en-US" dirty="0"/>
            </a:br>
            <a:r>
              <a:rPr lang="en-US" sz="800" spc="-10" dirty="0">
                <a:solidFill>
                  <a:srgbClr val="00B04F"/>
                </a:solidFill>
                <a:latin typeface="Arial" panose="02020603050405020304" pitchFamily="2"/>
              </a:rPr>
              <a:t>across asset </a:t>
            </a:r>
            <a:br>
              <a:rPr lang="en-US" dirty="0"/>
            </a:br>
            <a:r>
              <a:rPr lang="en-US" sz="800" spc="-10" dirty="0">
                <a:solidFill>
                  <a:srgbClr val="00B04F"/>
                </a:solidFill>
                <a:latin typeface="Arial" panose="02020603050405020304" pitchFamily="2"/>
              </a:rPr>
              <a:t>classes </a:t>
            </a:r>
          </a:p>
        </p:txBody>
      </p:sp>
      <p:sp>
        <p:nvSpPr>
          <p:cNvPr id="175" name="Text Placeholder 174"/>
          <p:cNvSpPr>
            <a:spLocks noGrp="1"/>
          </p:cNvSpPr>
          <p:nvPr>
            <p:ph type="body" idx="10"/>
          </p:nvPr>
        </p:nvSpPr>
        <p:spPr>
          <a:xfrm>
            <a:off x="4831080" y="3649027"/>
            <a:ext cx="572770" cy="46926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Analysis of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potential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alternative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assumptions </a:t>
            </a:r>
          </a:p>
        </p:txBody>
      </p:sp>
      <p:sp>
        <p:nvSpPr>
          <p:cNvPr id="176" name="Text Placeholder 175"/>
          <p:cNvSpPr>
            <a:spLocks noGrp="1"/>
          </p:cNvSpPr>
          <p:nvPr>
            <p:ph type="body" idx="10"/>
          </p:nvPr>
        </p:nvSpPr>
        <p:spPr>
          <a:xfrm>
            <a:off x="4995545" y="2439352"/>
            <a:ext cx="463550" cy="8191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800" spc="-50" dirty="0">
                <a:solidFill>
                  <a:srgbClr val="000000"/>
                </a:solidFill>
                <a:latin typeface="Arial" panose="02020603050405020304" pitchFamily="2"/>
              </a:rPr>
              <a:t>Model risk </a:t>
            </a:r>
          </a:p>
        </p:txBody>
      </p:sp>
      <p:sp>
        <p:nvSpPr>
          <p:cNvPr id="179" name="Text Placeholder 178"/>
          <p:cNvSpPr>
            <a:spLocks noGrp="1"/>
          </p:cNvSpPr>
          <p:nvPr>
            <p:ph type="body" idx="10"/>
          </p:nvPr>
        </p:nvSpPr>
        <p:spPr>
          <a:xfrm>
            <a:off x="6037471" y="3657282"/>
            <a:ext cx="475615" cy="12255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Simulation </a:t>
            </a:r>
          </a:p>
        </p:txBody>
      </p:sp>
      <p:sp>
        <p:nvSpPr>
          <p:cNvPr id="180" name="Text Placeholder 179"/>
          <p:cNvSpPr>
            <a:spLocks noGrp="1"/>
          </p:cNvSpPr>
          <p:nvPr>
            <p:ph type="body" idx="10"/>
          </p:nvPr>
        </p:nvSpPr>
        <p:spPr>
          <a:xfrm>
            <a:off x="6079808" y="2438942"/>
            <a:ext cx="535940" cy="24447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Funding Assumption </a:t>
            </a:r>
          </a:p>
        </p:txBody>
      </p:sp>
      <p:sp>
        <p:nvSpPr>
          <p:cNvPr id="181" name="Text Placeholder 180"/>
          <p:cNvSpPr>
            <a:spLocks noGrp="1"/>
          </p:cNvSpPr>
          <p:nvPr>
            <p:ph type="body" idx="10"/>
          </p:nvPr>
        </p:nvSpPr>
        <p:spPr>
          <a:xfrm>
            <a:off x="7665632" y="2422453"/>
            <a:ext cx="509270" cy="24447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Early </a:t>
            </a:r>
          </a:p>
          <a:p>
            <a:pPr algn="ctr">
              <a:lnSpc>
                <a:spcPts val="900"/>
              </a:lnSpc>
            </a:pPr>
            <a:r>
              <a:rPr lang="en-US" sz="800" spc="-5" dirty="0">
                <a:solidFill>
                  <a:srgbClr val="000000"/>
                </a:solidFill>
                <a:latin typeface="Arial" panose="02020603050405020304" pitchFamily="2"/>
              </a:rPr>
              <a:t>termination </a:t>
            </a:r>
          </a:p>
        </p:txBody>
      </p:sp>
      <p:sp>
        <p:nvSpPr>
          <p:cNvPr id="182" name="Text Placeholder 181"/>
          <p:cNvSpPr>
            <a:spLocks noGrp="1"/>
          </p:cNvSpPr>
          <p:nvPr>
            <p:ph type="body" idx="10"/>
          </p:nvPr>
        </p:nvSpPr>
        <p:spPr>
          <a:xfrm>
            <a:off x="7594086" y="3597833"/>
            <a:ext cx="542925" cy="27241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statistical </a:t>
            </a:r>
          </a:p>
          <a:p>
            <a:pPr algn="ctr">
              <a:lnSpc>
                <a:spcPts val="900"/>
              </a:lnSpc>
            </a:pPr>
            <a:r>
              <a:rPr lang="en-US" sz="800" spc="-5" dirty="0">
                <a:solidFill>
                  <a:srgbClr val="000000"/>
                </a:solidFill>
                <a:latin typeface="Arial" panose="02020603050405020304" pitchFamily="2"/>
              </a:rPr>
              <a:t>analysis </a:t>
            </a:r>
          </a:p>
          <a:p>
            <a:pPr algn="ctr">
              <a:lnSpc>
                <a:spcPts val="900"/>
              </a:lnSpc>
            </a:pPr>
            <a:r>
              <a:rPr lang="en-US" sz="800" spc="-5" dirty="0">
                <a:solidFill>
                  <a:srgbClr val="000000"/>
                </a:solidFill>
                <a:latin typeface="Arial" panose="02020603050405020304" pitchFamily="2"/>
              </a:rPr>
              <a:t> </a:t>
            </a:r>
          </a:p>
        </p:txBody>
      </p:sp>
      <p:sp>
        <p:nvSpPr>
          <p:cNvPr id="183" name="Text Placeholder 182"/>
          <p:cNvSpPr>
            <a:spLocks noGrp="1"/>
          </p:cNvSpPr>
          <p:nvPr>
            <p:ph type="body" idx="10"/>
          </p:nvPr>
        </p:nvSpPr>
        <p:spPr>
          <a:xfrm>
            <a:off x="8459579" y="3656647"/>
            <a:ext cx="378460" cy="45719"/>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+5% </a:t>
            </a:r>
          </a:p>
        </p:txBody>
      </p:sp>
      <p:sp>
        <p:nvSpPr>
          <p:cNvPr id="184" name="Text Placeholder 183"/>
          <p:cNvSpPr>
            <a:spLocks noGrp="1"/>
          </p:cNvSpPr>
          <p:nvPr>
            <p:ph type="body" idx="10"/>
          </p:nvPr>
        </p:nvSpPr>
        <p:spPr>
          <a:xfrm>
            <a:off x="8459579" y="2471420"/>
            <a:ext cx="488315" cy="12255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Op Risk </a:t>
            </a:r>
          </a:p>
        </p:txBody>
      </p:sp>
      <p:sp>
        <p:nvSpPr>
          <p:cNvPr id="185" name="Text Placeholder 184"/>
          <p:cNvSpPr>
            <a:spLocks noGrp="1"/>
          </p:cNvSpPr>
          <p:nvPr>
            <p:ph type="body" idx="10"/>
          </p:nvPr>
        </p:nvSpPr>
        <p:spPr>
          <a:xfrm>
            <a:off x="6859662" y="2325329"/>
            <a:ext cx="521335" cy="48831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Credit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Valuation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Adjustment </a:t>
            </a:r>
            <a:br>
              <a:rPr lang="en-US" sz="800" spc="-5" dirty="0">
                <a:solidFill>
                  <a:srgbClr val="000000"/>
                </a:solidFill>
                <a:latin typeface="Arial" panose="02020603050405020304" pitchFamily="2"/>
              </a:rPr>
            </a:br>
            <a:r>
              <a:rPr lang="en-US" sz="800" spc="-5" dirty="0">
                <a:solidFill>
                  <a:srgbClr val="000000"/>
                </a:solidFill>
                <a:latin typeface="Arial" panose="02020603050405020304" pitchFamily="2"/>
              </a:rPr>
              <a:t>Uncertainty </a:t>
            </a:r>
          </a:p>
        </p:txBody>
      </p:sp>
      <p:sp>
        <p:nvSpPr>
          <p:cNvPr id="189" name="Text Placeholder 188"/>
          <p:cNvSpPr>
            <a:spLocks noGrp="1"/>
          </p:cNvSpPr>
          <p:nvPr>
            <p:ph type="body" idx="10"/>
          </p:nvPr>
        </p:nvSpPr>
        <p:spPr>
          <a:xfrm>
            <a:off x="572182" y="5370358"/>
            <a:ext cx="9207500" cy="353695"/>
          </a:xfrm>
          <a:prstGeom prst="rect">
            <a:avLst/>
          </a:prstGeom>
          <a:solidFill>
            <a:srgbClr val="E6E6E6"/>
          </a:solidFill>
          <a:ln w="12065" cmpd="sng">
            <a:solidFill>
              <a:srgbClr val="000000"/>
            </a:solidFill>
            <a:prstDash val="solid"/>
          </a:ln>
        </p:spPr>
        <p:txBody>
          <a:bodyPr vert="horz" lIns="0" tIns="106680" rIns="0" bIns="0" anchor="t"/>
          <a:lstStyle/>
          <a:p>
            <a:pPr marL="0" marR="0" indent="0" algn="ctr">
              <a:lnSpc>
                <a:spcPts val="1000"/>
              </a:lnSpc>
              <a:spcAft>
                <a:spcPts val="740"/>
              </a:spcAft>
            </a:pPr>
            <a:r>
              <a:rPr lang="en-US" sz="800" b="1" spc="0" dirty="0">
                <a:solidFill>
                  <a:srgbClr val="000000"/>
                </a:solidFill>
                <a:latin typeface="Arial" panose="02020603050405020304" pitchFamily="2"/>
              </a:rPr>
              <a:t>Prudent Valuation Charge </a:t>
            </a:r>
          </a:p>
        </p:txBody>
      </p:sp>
      <p:cxnSp>
        <p:nvCxnSpPr>
          <p:cNvPr id="196" name="Straight Connector 195"/>
          <p:cNvCxnSpPr/>
          <p:nvPr/>
        </p:nvCxnSpPr>
        <p:spPr>
          <a:xfrm>
            <a:off x="3928745" y="2097722"/>
            <a:ext cx="5737225" cy="0"/>
          </a:xfrm>
          <a:prstGeom prst="line">
            <a:avLst/>
          </a:prstGeom>
          <a:ln w="8890" cmpd="sng">
            <a:solidFill>
              <a:srgbClr val="FC6F48"/>
            </a:solidFill>
          </a:ln>
        </p:spPr>
      </p:cxnSp>
      <p:cxnSp>
        <p:nvCxnSpPr>
          <p:cNvPr id="197" name="Straight Connector 196"/>
          <p:cNvCxnSpPr/>
          <p:nvPr/>
        </p:nvCxnSpPr>
        <p:spPr>
          <a:xfrm>
            <a:off x="1234440" y="2104072"/>
            <a:ext cx="2658745" cy="0"/>
          </a:xfrm>
          <a:prstGeom prst="line">
            <a:avLst/>
          </a:prstGeom>
          <a:ln w="12065" cmpd="dbl">
            <a:solidFill>
              <a:srgbClr val="FC6F48"/>
            </a:solidFill>
          </a:ln>
        </p:spPr>
      </p:cxnSp>
      <p:cxnSp>
        <p:nvCxnSpPr>
          <p:cNvPr id="198" name="Straight Connector 197"/>
          <p:cNvCxnSpPr/>
          <p:nvPr/>
        </p:nvCxnSpPr>
        <p:spPr>
          <a:xfrm>
            <a:off x="1234440" y="2125027"/>
            <a:ext cx="2146300" cy="0"/>
          </a:xfrm>
          <a:prstGeom prst="line">
            <a:avLst/>
          </a:prstGeom>
          <a:ln w="8890" cmpd="sng">
            <a:solidFill>
              <a:srgbClr val="FC6F48"/>
            </a:solidFill>
          </a:ln>
        </p:spPr>
      </p:cxnSp>
      <p:cxnSp>
        <p:nvCxnSpPr>
          <p:cNvPr id="201" name="Straight Connector 200"/>
          <p:cNvCxnSpPr/>
          <p:nvPr/>
        </p:nvCxnSpPr>
        <p:spPr>
          <a:xfrm>
            <a:off x="5687695" y="2128202"/>
            <a:ext cx="232410" cy="0"/>
          </a:xfrm>
          <a:prstGeom prst="line">
            <a:avLst/>
          </a:prstGeom>
          <a:ln w="12065" cmpd="sng">
            <a:solidFill>
              <a:srgbClr val="FC6F48"/>
            </a:solidFill>
          </a:ln>
        </p:spPr>
      </p:cxnSp>
      <p:pic>
        <p:nvPicPr>
          <p:cNvPr id="44" name="Image.jpg"/>
          <p:cNvPicPr/>
          <p:nvPr/>
        </p:nvPicPr>
        <p:blipFill>
          <a:blip r:embed="rId6"/>
          <a:stretch>
            <a:fillRect/>
          </a:stretch>
        </p:blipFill>
        <p:spPr>
          <a:xfrm>
            <a:off x="9064059" y="2257752"/>
            <a:ext cx="747931" cy="802005"/>
          </a:xfrm>
          <a:prstGeom prst="rect">
            <a:avLst/>
          </a:prstGeom>
        </p:spPr>
      </p:pic>
      <p:cxnSp>
        <p:nvCxnSpPr>
          <p:cNvPr id="8" name="Connecteur droit avec flèche 7"/>
          <p:cNvCxnSpPr/>
          <p:nvPr/>
        </p:nvCxnSpPr>
        <p:spPr>
          <a:xfrm>
            <a:off x="9451949" y="3101369"/>
            <a:ext cx="1" cy="22850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 Placeholder 183"/>
          <p:cNvSpPr>
            <a:spLocks noGrp="1"/>
          </p:cNvSpPr>
          <p:nvPr>
            <p:ph type="body" idx="10"/>
          </p:nvPr>
        </p:nvSpPr>
        <p:spPr>
          <a:xfrm>
            <a:off x="9162512" y="2418622"/>
            <a:ext cx="488315" cy="150864"/>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Admin Cost</a:t>
            </a:r>
          </a:p>
        </p:txBody>
      </p:sp>
      <p:pic>
        <p:nvPicPr>
          <p:cNvPr id="4" name="Image 3"/>
          <p:cNvPicPr>
            <a:picLocks noChangeAspect="1"/>
          </p:cNvPicPr>
          <p:nvPr/>
        </p:nvPicPr>
        <p:blipFill>
          <a:blip r:embed="rId7"/>
          <a:stretch>
            <a:fillRect/>
          </a:stretch>
        </p:blipFill>
        <p:spPr>
          <a:xfrm>
            <a:off x="581977" y="5949562"/>
            <a:ext cx="9199661" cy="780356"/>
          </a:xfrm>
          <a:prstGeom prst="rect">
            <a:avLst/>
          </a:prstGeom>
        </p:spPr>
      </p:pic>
      <p:sp>
        <p:nvSpPr>
          <p:cNvPr id="37" name="Rectangle 36"/>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38"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14</a:t>
            </a:fld>
            <a:endParaRPr lang="en-US" sz="1100" dirty="0"/>
          </a:p>
        </p:txBody>
      </p:sp>
      <p:sp>
        <p:nvSpPr>
          <p:cNvPr id="2" name="Text Placeholder 178">
            <a:extLst>
              <a:ext uri="{FF2B5EF4-FFF2-40B4-BE49-F238E27FC236}">
                <a16:creationId xmlns:a16="http://schemas.microsoft.com/office/drawing/2014/main" id="{A35A9A7E-C2D0-750A-09A0-F854C5AB62A5}"/>
              </a:ext>
            </a:extLst>
          </p:cNvPr>
          <p:cNvSpPr>
            <a:spLocks noGrp="1"/>
          </p:cNvSpPr>
          <p:nvPr>
            <p:ph type="body" idx="10"/>
          </p:nvPr>
        </p:nvSpPr>
        <p:spPr>
          <a:xfrm>
            <a:off x="6846155" y="3649027"/>
            <a:ext cx="475615" cy="122555"/>
          </a:xfrm>
          <a:prstGeom prst="rect">
            <a:avLst/>
          </a:prstGeom>
          <a:noFill/>
          <a:ln w="0" cmpd="sng">
            <a:noFill/>
            <a:prstDash val="solid"/>
          </a:ln>
        </p:spPr>
        <p:txBody>
          <a:bodyPr vert="horz" lIns="0" tIns="0" rIns="0" bIns="0" anchor="t"/>
          <a:lstStyle/>
          <a:p>
            <a:pPr algn="ctr">
              <a:lnSpc>
                <a:spcPts val="900"/>
              </a:lnSpc>
            </a:pPr>
            <a:r>
              <a:rPr lang="en-US" sz="800" spc="-5" dirty="0">
                <a:solidFill>
                  <a:srgbClr val="000000"/>
                </a:solidFill>
                <a:latin typeface="Arial" panose="02020603050405020304" pitchFamily="2"/>
              </a:rPr>
              <a:t>Simulation </a:t>
            </a:r>
          </a:p>
        </p:txBody>
      </p:sp>
    </p:spTree>
    <p:extLst>
      <p:ext uri="{BB962C8B-B14F-4D97-AF65-F5344CB8AC3E}">
        <p14:creationId xmlns:p14="http://schemas.microsoft.com/office/powerpoint/2010/main" val="191251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E88D9549-2361-6E16-0A69-AC2B16CF33AF}"/>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1E899A84-0A7C-4488-B245-0310F52DBB74}" type="slidenum">
              <a:rPr kumimoji="0" lang="en-GB"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15</a:t>
            </a:fld>
            <a:endParaRPr kumimoji="0" lang="en-GB" sz="9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 name="Titre 4">
            <a:extLst>
              <a:ext uri="{FF2B5EF4-FFF2-40B4-BE49-F238E27FC236}">
                <a16:creationId xmlns:a16="http://schemas.microsoft.com/office/drawing/2014/main" id="{16ACE372-501B-5742-C761-7932DE7EAC7E}"/>
              </a:ext>
            </a:extLst>
          </p:cNvPr>
          <p:cNvSpPr txBox="1">
            <a:spLocks/>
          </p:cNvSpPr>
          <p:nvPr/>
        </p:nvSpPr>
        <p:spPr bwMode="auto">
          <a:xfrm>
            <a:off x="1016701" y="718427"/>
            <a:ext cx="9262810" cy="32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FF0000"/>
                </a:solidFill>
                <a:effectLst/>
                <a:uLnTx/>
                <a:uFillTx/>
                <a:latin typeface="Arial"/>
                <a:ea typeface="+mj-ea"/>
                <a:cs typeface="+mj-cs"/>
              </a:rPr>
              <a:t>The multi dimensional aspect of valuation(s)</a:t>
            </a:r>
          </a:p>
        </p:txBody>
      </p:sp>
      <p:sp>
        <p:nvSpPr>
          <p:cNvPr id="4" name="Rectangle 2">
            <a:extLst>
              <a:ext uri="{FF2B5EF4-FFF2-40B4-BE49-F238E27FC236}">
                <a16:creationId xmlns:a16="http://schemas.microsoft.com/office/drawing/2014/main" id="{ADEE98EB-DC61-563F-91C1-834EBD750EAA}"/>
              </a:ext>
            </a:extLst>
          </p:cNvPr>
          <p:cNvSpPr txBox="1">
            <a:spLocks noChangeArrowheads="1"/>
          </p:cNvSpPr>
          <p:nvPr/>
        </p:nvSpPr>
        <p:spPr>
          <a:xfrm>
            <a:off x="418856" y="740589"/>
            <a:ext cx="8880475" cy="557212"/>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a:lstStyle>
          <a:p>
            <a:pPr fontAlgn="base">
              <a:spcAft>
                <a:spcPct val="0"/>
              </a:spcAft>
            </a:pPr>
            <a:endParaRPr lang="en-US" b="1" dirty="0">
              <a:solidFill>
                <a:srgbClr val="000000"/>
              </a:solidFill>
              <a:latin typeface="Arial"/>
            </a:endParaRPr>
          </a:p>
        </p:txBody>
      </p:sp>
      <p:graphicFrame>
        <p:nvGraphicFramePr>
          <p:cNvPr id="5" name="Object 5">
            <a:extLst>
              <a:ext uri="{FF2B5EF4-FFF2-40B4-BE49-F238E27FC236}">
                <a16:creationId xmlns:a16="http://schemas.microsoft.com/office/drawing/2014/main" id="{91713F1D-B7E0-3061-AD0E-5AE14230C5D6}"/>
              </a:ext>
            </a:extLst>
          </p:cNvPr>
          <p:cNvGraphicFramePr>
            <a:graphicFrameLocks noChangeAspect="1"/>
          </p:cNvGraphicFramePr>
          <p:nvPr>
            <p:extLst>
              <p:ext uri="{D42A27DB-BD31-4B8C-83A1-F6EECF244321}">
                <p14:modId xmlns:p14="http://schemas.microsoft.com/office/powerpoint/2010/main" val="4290516113"/>
              </p:ext>
            </p:extLst>
          </p:nvPr>
        </p:nvGraphicFramePr>
        <p:xfrm>
          <a:off x="695424" y="1769553"/>
          <a:ext cx="8972550" cy="4368800"/>
        </p:xfrm>
        <a:graphic>
          <a:graphicData uri="http://schemas.openxmlformats.org/presentationml/2006/ole">
            <mc:AlternateContent xmlns:mc="http://schemas.openxmlformats.org/markup-compatibility/2006">
              <mc:Choice xmlns:v="urn:schemas-microsoft-com:vml" Requires="v">
                <p:oleObj name="Chart" r:id="rId2" imgW="6467475" imgH="2867025" progId="Excel.Chart.8">
                  <p:embed/>
                </p:oleObj>
              </mc:Choice>
              <mc:Fallback>
                <p:oleObj name="Chart" r:id="rId2" imgW="6467475" imgH="2867025" progId="Excel.Chart.8">
                  <p:embed/>
                  <p:pic>
                    <p:nvPicPr>
                      <p:cNvPr id="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24" y="1769553"/>
                        <a:ext cx="897255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7">
            <a:extLst>
              <a:ext uri="{FF2B5EF4-FFF2-40B4-BE49-F238E27FC236}">
                <a16:creationId xmlns:a16="http://schemas.microsoft.com/office/drawing/2014/main" id="{30DD7483-39D3-39E8-D2AB-99C41FD3B9D7}"/>
              </a:ext>
            </a:extLst>
          </p:cNvPr>
          <p:cNvSpPr>
            <a:spLocks noChangeShapeType="1"/>
          </p:cNvSpPr>
          <p:nvPr/>
        </p:nvSpPr>
        <p:spPr bwMode="auto">
          <a:xfrm flipH="1">
            <a:off x="3711047" y="3636292"/>
            <a:ext cx="415925" cy="1587"/>
          </a:xfrm>
          <a:prstGeom prst="line">
            <a:avLst/>
          </a:prstGeom>
          <a:noFill/>
          <a:ln w="28575">
            <a:solidFill>
              <a:srgbClr val="FF0000">
                <a:lumMod val="40000"/>
                <a:lumOff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Line 8">
            <a:extLst>
              <a:ext uri="{FF2B5EF4-FFF2-40B4-BE49-F238E27FC236}">
                <a16:creationId xmlns:a16="http://schemas.microsoft.com/office/drawing/2014/main" id="{0611A9B7-6A31-3258-8393-4F622FE004D7}"/>
              </a:ext>
            </a:extLst>
          </p:cNvPr>
          <p:cNvSpPr>
            <a:spLocks noChangeShapeType="1"/>
          </p:cNvSpPr>
          <p:nvPr/>
        </p:nvSpPr>
        <p:spPr bwMode="auto">
          <a:xfrm flipH="1">
            <a:off x="3091922" y="4174453"/>
            <a:ext cx="1957387"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Line 9">
            <a:extLst>
              <a:ext uri="{FF2B5EF4-FFF2-40B4-BE49-F238E27FC236}">
                <a16:creationId xmlns:a16="http://schemas.microsoft.com/office/drawing/2014/main" id="{A73B7548-45B8-5E3B-5F23-A274B3CE8D05}"/>
              </a:ext>
            </a:extLst>
          </p:cNvPr>
          <p:cNvSpPr>
            <a:spLocks noChangeShapeType="1"/>
          </p:cNvSpPr>
          <p:nvPr/>
        </p:nvSpPr>
        <p:spPr bwMode="auto">
          <a:xfrm flipV="1">
            <a:off x="5074708" y="4174453"/>
            <a:ext cx="2109788"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Line 18">
            <a:extLst>
              <a:ext uri="{FF2B5EF4-FFF2-40B4-BE49-F238E27FC236}">
                <a16:creationId xmlns:a16="http://schemas.microsoft.com/office/drawing/2014/main" id="{29A7A1F0-4EA8-1CB1-2AEA-131EABE71FFA}"/>
              </a:ext>
            </a:extLst>
          </p:cNvPr>
          <p:cNvSpPr>
            <a:spLocks noChangeShapeType="1"/>
          </p:cNvSpPr>
          <p:nvPr/>
        </p:nvSpPr>
        <p:spPr bwMode="auto">
          <a:xfrm flipH="1">
            <a:off x="4139671" y="3645817"/>
            <a:ext cx="1001712" cy="1587"/>
          </a:xfrm>
          <a:prstGeom prst="line">
            <a:avLst/>
          </a:prstGeom>
          <a:noFill/>
          <a:ln w="190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eaLnBrk="0" fontAlgn="base" hangingPunct="0">
              <a:spcBef>
                <a:spcPct val="50000"/>
              </a:spcBef>
              <a:spcAft>
                <a:spcPct val="0"/>
              </a:spcAft>
            </a:pPr>
            <a:endParaRPr lang="fr-FR" sz="600" kern="1200">
              <a:solidFill>
                <a:srgbClr val="000000"/>
              </a:solidFill>
              <a:latin typeface="Arial" pitchFamily="34" charset="0"/>
              <a:ea typeface="+mn-ea"/>
              <a:cs typeface="+mn-cs"/>
            </a:endParaRPr>
          </a:p>
        </p:txBody>
      </p:sp>
      <p:sp>
        <p:nvSpPr>
          <p:cNvPr id="10" name="Text Box 26">
            <a:extLst>
              <a:ext uri="{FF2B5EF4-FFF2-40B4-BE49-F238E27FC236}">
                <a16:creationId xmlns:a16="http://schemas.microsoft.com/office/drawing/2014/main" id="{780AFAE9-2C13-8BB5-ED74-FB361F8DC378}"/>
              </a:ext>
            </a:extLst>
          </p:cNvPr>
          <p:cNvSpPr txBox="1">
            <a:spLocks noChangeArrowheads="1"/>
          </p:cNvSpPr>
          <p:nvPr/>
        </p:nvSpPr>
        <p:spPr bwMode="auto">
          <a:xfrm>
            <a:off x="6532033" y="1978941"/>
            <a:ext cx="1436688" cy="284162"/>
          </a:xfrm>
          <a:prstGeom prst="rect">
            <a:avLst/>
          </a:prstGeom>
          <a:solidFill>
            <a:srgbClr val="CCFFCC"/>
          </a:solidFill>
          <a:ln w="9525">
            <a:solidFill>
              <a:srgbClr val="000000"/>
            </a:solidFill>
            <a:miter lim="800000"/>
            <a:headEnd/>
            <a:tailEnd/>
          </a:ln>
          <a:effectLst/>
        </p:spPr>
        <p:txBody>
          <a:bodyPr wrap="non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Mid mark estimate</a:t>
            </a:r>
          </a:p>
        </p:txBody>
      </p:sp>
      <p:sp>
        <p:nvSpPr>
          <p:cNvPr id="11" name="Line 27">
            <a:extLst>
              <a:ext uri="{FF2B5EF4-FFF2-40B4-BE49-F238E27FC236}">
                <a16:creationId xmlns:a16="http://schemas.microsoft.com/office/drawing/2014/main" id="{2D675BA9-AEB3-E2CE-5C72-A9F90A9097E2}"/>
              </a:ext>
            </a:extLst>
          </p:cNvPr>
          <p:cNvSpPr>
            <a:spLocks noChangeShapeType="1"/>
          </p:cNvSpPr>
          <p:nvPr/>
        </p:nvSpPr>
        <p:spPr bwMode="auto">
          <a:xfrm flipH="1" flipV="1">
            <a:off x="5150909" y="2120229"/>
            <a:ext cx="1368425" cy="31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Text Box 29">
            <a:extLst>
              <a:ext uri="{FF2B5EF4-FFF2-40B4-BE49-F238E27FC236}">
                <a16:creationId xmlns:a16="http://schemas.microsoft.com/office/drawing/2014/main" id="{FEBE976B-B8C8-CBFA-F943-45A9B14F1919}"/>
              </a:ext>
            </a:extLst>
          </p:cNvPr>
          <p:cNvSpPr txBox="1">
            <a:spLocks noChangeArrowheads="1"/>
          </p:cNvSpPr>
          <p:nvPr/>
        </p:nvSpPr>
        <p:spPr bwMode="auto">
          <a:xfrm>
            <a:off x="2455037" y="2023412"/>
            <a:ext cx="2445047" cy="276999"/>
          </a:xfrm>
          <a:prstGeom prst="rect">
            <a:avLst/>
          </a:prstGeom>
          <a:solidFill>
            <a:srgbClr val="FFCC99"/>
          </a:solidFill>
          <a:ln w="9525">
            <a:solidFill>
              <a:srgbClr val="000000"/>
            </a:solidFill>
            <a:miter lim="800000"/>
            <a:headEnd/>
            <a:tailEnd/>
          </a:ln>
          <a:effectLst/>
        </p:spPr>
        <p:txBody>
          <a:bodyPr wrap="squar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charset="0"/>
                <a:ea typeface="+mn-ea"/>
                <a:cs typeface="Arial" charset="0"/>
              </a:rPr>
              <a:t>Books&amp;Records</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“Fair Value”</a:t>
            </a:r>
          </a:p>
        </p:txBody>
      </p:sp>
      <p:sp>
        <p:nvSpPr>
          <p:cNvPr id="13" name="Text Box 30">
            <a:extLst>
              <a:ext uri="{FF2B5EF4-FFF2-40B4-BE49-F238E27FC236}">
                <a16:creationId xmlns:a16="http://schemas.microsoft.com/office/drawing/2014/main" id="{9E4FAB20-7623-E4E9-CBA1-F6D2C0705177}"/>
              </a:ext>
            </a:extLst>
          </p:cNvPr>
          <p:cNvSpPr txBox="1">
            <a:spLocks noChangeArrowheads="1"/>
          </p:cNvSpPr>
          <p:nvPr/>
        </p:nvSpPr>
        <p:spPr bwMode="auto">
          <a:xfrm>
            <a:off x="3919009" y="6015954"/>
            <a:ext cx="2676525" cy="284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Arial" charset="0"/>
              </a:rPr>
              <a:t>Plausible range of values of an asset</a:t>
            </a:r>
          </a:p>
        </p:txBody>
      </p:sp>
      <p:sp>
        <p:nvSpPr>
          <p:cNvPr id="14" name="Text Box 34">
            <a:extLst>
              <a:ext uri="{FF2B5EF4-FFF2-40B4-BE49-F238E27FC236}">
                <a16:creationId xmlns:a16="http://schemas.microsoft.com/office/drawing/2014/main" id="{08D78FB4-C81B-F034-4EE1-10EEA4FEFD42}"/>
              </a:ext>
            </a:extLst>
          </p:cNvPr>
          <p:cNvSpPr txBox="1">
            <a:spLocks noChangeArrowheads="1"/>
          </p:cNvSpPr>
          <p:nvPr/>
        </p:nvSpPr>
        <p:spPr bwMode="auto">
          <a:xfrm>
            <a:off x="9089495" y="5741315"/>
            <a:ext cx="547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algn="l" rtl="0" fontAlgn="base">
              <a:spcBef>
                <a:spcPct val="0"/>
              </a:spcBef>
              <a:spcAft>
                <a:spcPct val="0"/>
              </a:spcAft>
            </a:pPr>
            <a:r>
              <a:rPr lang="en-US" sz="1200" b="0" kern="1200" dirty="0" err="1">
                <a:solidFill>
                  <a:srgbClr val="000000"/>
                </a:solidFill>
                <a:ea typeface="+mn-ea"/>
                <a:cs typeface="Arial" charset="0"/>
              </a:rPr>
              <a:t>stdev</a:t>
            </a:r>
            <a:endParaRPr lang="en-US" sz="1200" b="0" kern="1200" dirty="0">
              <a:solidFill>
                <a:srgbClr val="000000"/>
              </a:solidFill>
              <a:ea typeface="+mn-ea"/>
              <a:cs typeface="Arial" charset="0"/>
            </a:endParaRPr>
          </a:p>
        </p:txBody>
      </p:sp>
      <p:sp>
        <p:nvSpPr>
          <p:cNvPr id="15" name="Text Box 65">
            <a:extLst>
              <a:ext uri="{FF2B5EF4-FFF2-40B4-BE49-F238E27FC236}">
                <a16:creationId xmlns:a16="http://schemas.microsoft.com/office/drawing/2014/main" id="{E8AC80E6-0DCE-94A8-20BC-BF45AF6A892E}"/>
              </a:ext>
            </a:extLst>
          </p:cNvPr>
          <p:cNvSpPr txBox="1">
            <a:spLocks noChangeArrowheads="1"/>
          </p:cNvSpPr>
          <p:nvPr/>
        </p:nvSpPr>
        <p:spPr bwMode="auto">
          <a:xfrm>
            <a:off x="7251171" y="4037929"/>
            <a:ext cx="1455848" cy="46166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uncertainty range,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level 3 disclosures</a:t>
            </a:r>
          </a:p>
        </p:txBody>
      </p:sp>
      <p:sp>
        <p:nvSpPr>
          <p:cNvPr id="16" name="Text Box 29">
            <a:extLst>
              <a:ext uri="{FF2B5EF4-FFF2-40B4-BE49-F238E27FC236}">
                <a16:creationId xmlns:a16="http://schemas.microsoft.com/office/drawing/2014/main" id="{E962F9E8-DB44-D66B-697A-878BCAF520F8}"/>
              </a:ext>
            </a:extLst>
          </p:cNvPr>
          <p:cNvSpPr txBox="1">
            <a:spLocks noChangeArrowheads="1"/>
          </p:cNvSpPr>
          <p:nvPr/>
        </p:nvSpPr>
        <p:spPr bwMode="auto">
          <a:xfrm>
            <a:off x="635611" y="3743587"/>
            <a:ext cx="1375993" cy="276999"/>
          </a:xfrm>
          <a:prstGeom prst="rect">
            <a:avLst/>
          </a:prstGeom>
          <a:solidFill>
            <a:srgbClr val="A50021"/>
          </a:solidFill>
          <a:ln w="9525">
            <a:solidFill>
              <a:srgbClr val="000000"/>
            </a:solidFill>
            <a:miter lim="800000"/>
            <a:headEnd/>
            <a:tailEnd/>
          </a:ln>
          <a:effectLst/>
        </p:spPr>
        <p:txBody>
          <a:bodyPr wrap="squar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Fire Sale Value”</a:t>
            </a:r>
          </a:p>
        </p:txBody>
      </p:sp>
      <p:sp>
        <p:nvSpPr>
          <p:cNvPr id="17" name="Text Box 29">
            <a:extLst>
              <a:ext uri="{FF2B5EF4-FFF2-40B4-BE49-F238E27FC236}">
                <a16:creationId xmlns:a16="http://schemas.microsoft.com/office/drawing/2014/main" id="{27E5B79B-A438-CD96-3990-BCC4C73A272B}"/>
              </a:ext>
            </a:extLst>
          </p:cNvPr>
          <p:cNvSpPr txBox="1">
            <a:spLocks noChangeArrowheads="1"/>
          </p:cNvSpPr>
          <p:nvPr/>
        </p:nvSpPr>
        <p:spPr bwMode="auto">
          <a:xfrm>
            <a:off x="2297951" y="2634419"/>
            <a:ext cx="1735138" cy="276999"/>
          </a:xfrm>
          <a:prstGeom prst="rect">
            <a:avLst/>
          </a:prstGeom>
          <a:solidFill>
            <a:srgbClr val="FF7C80"/>
          </a:solidFill>
          <a:ln w="9525">
            <a:solidFill>
              <a:srgbClr val="000000"/>
            </a:solidFill>
            <a:miter lim="800000"/>
            <a:headEnd/>
            <a:tailEnd/>
          </a:ln>
          <a:effectLst/>
        </p:spPr>
        <p:txBody>
          <a:bodyPr wrap="squar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Prudent Value</a:t>
            </a:r>
          </a:p>
        </p:txBody>
      </p:sp>
      <p:sp>
        <p:nvSpPr>
          <p:cNvPr id="18" name="Text Box 29">
            <a:extLst>
              <a:ext uri="{FF2B5EF4-FFF2-40B4-BE49-F238E27FC236}">
                <a16:creationId xmlns:a16="http://schemas.microsoft.com/office/drawing/2014/main" id="{FBB256C6-EA0F-1014-52C9-FB3E0100EACC}"/>
              </a:ext>
            </a:extLst>
          </p:cNvPr>
          <p:cNvSpPr txBox="1">
            <a:spLocks noChangeArrowheads="1"/>
          </p:cNvSpPr>
          <p:nvPr/>
        </p:nvSpPr>
        <p:spPr bwMode="auto">
          <a:xfrm>
            <a:off x="1259211" y="3187624"/>
            <a:ext cx="1977931" cy="276999"/>
          </a:xfrm>
          <a:prstGeom prst="rect">
            <a:avLst/>
          </a:prstGeom>
          <a:solidFill>
            <a:srgbClr val="FF5050"/>
          </a:solidFill>
          <a:ln w="9525">
            <a:solidFill>
              <a:srgbClr val="000000"/>
            </a:solidFill>
            <a:miter lim="800000"/>
            <a:headEnd/>
            <a:tailEnd/>
          </a:ln>
          <a:effectLst/>
        </p:spPr>
        <p:txBody>
          <a:bodyPr wrap="square">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Solvent wind down Value”</a:t>
            </a:r>
          </a:p>
        </p:txBody>
      </p:sp>
      <p:sp>
        <p:nvSpPr>
          <p:cNvPr id="19" name="Rectangle 18">
            <a:extLst>
              <a:ext uri="{FF2B5EF4-FFF2-40B4-BE49-F238E27FC236}">
                <a16:creationId xmlns:a16="http://schemas.microsoft.com/office/drawing/2014/main" id="{EFE63F45-2891-1044-720E-8B13EC119025}"/>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21" name="Espace réservé du numéro de diapositive 10">
            <a:extLst>
              <a:ext uri="{FF2B5EF4-FFF2-40B4-BE49-F238E27FC236}">
                <a16:creationId xmlns:a16="http://schemas.microsoft.com/office/drawing/2014/main" id="{CC53BBB9-02AD-BCD1-BB5A-63627879F2CC}"/>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14</a:t>
            </a:r>
          </a:p>
        </p:txBody>
      </p:sp>
    </p:spTree>
    <p:extLst>
      <p:ext uri="{BB962C8B-B14F-4D97-AF65-F5344CB8AC3E}">
        <p14:creationId xmlns:p14="http://schemas.microsoft.com/office/powerpoint/2010/main" val="6192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DACFD3BE-9C46-19ED-4E57-6A72BF5D47B2}"/>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1E899A84-0A7C-4488-B245-0310F52DBB74}" type="slidenum">
              <a:rPr kumimoji="0" lang="en-GB"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16</a:t>
            </a:fld>
            <a:endParaRPr kumimoji="0" lang="en-GB" sz="9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 name="Titre 4">
            <a:extLst>
              <a:ext uri="{FF2B5EF4-FFF2-40B4-BE49-F238E27FC236}">
                <a16:creationId xmlns:a16="http://schemas.microsoft.com/office/drawing/2014/main" id="{EBC77327-F023-7B68-DE4B-9F65F3F5920C}"/>
              </a:ext>
            </a:extLst>
          </p:cNvPr>
          <p:cNvSpPr txBox="1">
            <a:spLocks/>
          </p:cNvSpPr>
          <p:nvPr/>
        </p:nvSpPr>
        <p:spPr bwMode="auto">
          <a:xfrm>
            <a:off x="955006" y="683493"/>
            <a:ext cx="9262810" cy="32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fr-FR" sz="2200" b="1" i="1" u="none" strike="noStrike" kern="0" cap="none" spc="0" normalizeH="0" baseline="0" noProof="0" dirty="0">
                <a:ln>
                  <a:noFill/>
                </a:ln>
                <a:solidFill>
                  <a:srgbClr val="FF0000"/>
                </a:solidFill>
                <a:effectLst/>
                <a:uLnTx/>
                <a:uFillTx/>
                <a:latin typeface="Arial"/>
                <a:ea typeface="+mj-ea"/>
                <a:cs typeface="+mj-cs"/>
              </a:rPr>
              <a:t>Valuation in solvent </a:t>
            </a:r>
            <a:r>
              <a:rPr kumimoji="0" lang="fr-FR" sz="2200" b="1" i="1" u="none" strike="noStrike" kern="0" cap="none" spc="0" normalizeH="0" baseline="0" noProof="0" dirty="0" err="1">
                <a:ln>
                  <a:noFill/>
                </a:ln>
                <a:solidFill>
                  <a:srgbClr val="FF0000"/>
                </a:solidFill>
                <a:effectLst/>
                <a:uLnTx/>
                <a:uFillTx/>
                <a:latin typeface="Arial"/>
                <a:ea typeface="+mj-ea"/>
                <a:cs typeface="+mj-cs"/>
              </a:rPr>
              <a:t>wind</a:t>
            </a:r>
            <a:r>
              <a:rPr kumimoji="0" lang="fr-FR" sz="2200" b="1" i="1" u="none" strike="noStrike" kern="0" cap="none" spc="0" normalizeH="0" baseline="0" noProof="0" dirty="0">
                <a:ln>
                  <a:noFill/>
                </a:ln>
                <a:solidFill>
                  <a:srgbClr val="FF0000"/>
                </a:solidFill>
                <a:effectLst/>
                <a:uLnTx/>
                <a:uFillTx/>
                <a:latin typeface="Arial"/>
                <a:ea typeface="+mj-ea"/>
                <a:cs typeface="+mj-cs"/>
              </a:rPr>
              <a:t> down </a:t>
            </a:r>
            <a:r>
              <a:rPr kumimoji="0" lang="fr-FR" sz="2200" b="0" i="0" u="none" strike="noStrike" kern="0" cap="none" spc="0" normalizeH="0" baseline="0" noProof="0" dirty="0">
                <a:ln>
                  <a:noFill/>
                </a:ln>
                <a:solidFill>
                  <a:srgbClr val="FF0000"/>
                </a:solidFill>
                <a:effectLst/>
                <a:uLnTx/>
                <a:uFillTx/>
                <a:latin typeface="Arial"/>
                <a:ea typeface="+mj-ea"/>
                <a:cs typeface="+mj-cs"/>
              </a:rPr>
              <a:t>: </a:t>
            </a:r>
            <a:r>
              <a:rPr kumimoji="0" lang="en-US" sz="2200" b="0" i="0" u="none" strike="noStrike" kern="0" cap="none" spc="0" normalizeH="0" baseline="0" noProof="0" dirty="0">
                <a:ln>
                  <a:noFill/>
                </a:ln>
                <a:solidFill>
                  <a:srgbClr val="FF0000"/>
                </a:solidFill>
                <a:effectLst/>
                <a:uLnTx/>
                <a:uFillTx/>
                <a:latin typeface="Arial"/>
                <a:ea typeface="+mj-ea"/>
                <a:cs typeface="+mj-cs"/>
              </a:rPr>
              <a:t>A genuine exit value, given a wind-up scenario</a:t>
            </a:r>
            <a:endParaRPr kumimoji="0" lang="fr-FR" sz="2200" b="0" i="0" u="none" strike="noStrike" kern="0" cap="none" spc="0" normalizeH="0" baseline="0" noProof="0" dirty="0">
              <a:ln>
                <a:noFill/>
              </a:ln>
              <a:solidFill>
                <a:srgbClr val="FF0000"/>
              </a:solidFill>
              <a:effectLst/>
              <a:uLnTx/>
              <a:uFillTx/>
              <a:latin typeface="Arial"/>
              <a:ea typeface="+mj-ea"/>
              <a:cs typeface="+mj-cs"/>
            </a:endParaRPr>
          </a:p>
        </p:txBody>
      </p:sp>
      <p:sp>
        <p:nvSpPr>
          <p:cNvPr id="4" name="ZoneTexte 7">
            <a:extLst>
              <a:ext uri="{FF2B5EF4-FFF2-40B4-BE49-F238E27FC236}">
                <a16:creationId xmlns:a16="http://schemas.microsoft.com/office/drawing/2014/main" id="{3D7673AF-BA23-D22E-8F62-9B160910F877}"/>
              </a:ext>
            </a:extLst>
          </p:cNvPr>
          <p:cNvSpPr txBox="1"/>
          <p:nvPr/>
        </p:nvSpPr>
        <p:spPr>
          <a:xfrm>
            <a:off x="1228495" y="1692288"/>
            <a:ext cx="7141699" cy="307777"/>
          </a:xfrm>
          <a:prstGeom prst="rect">
            <a:avLst/>
          </a:prstGeom>
          <a:noFill/>
        </p:spPr>
        <p:txBody>
          <a:bodyPr wrap="none" rtlCol="0">
            <a:spAutoFit/>
          </a:bodyPr>
          <a:lstStyle/>
          <a:p>
            <a:pPr algn="ctr" rtl="0" eaLnBrk="0" fontAlgn="base" hangingPunct="0">
              <a:spcBef>
                <a:spcPts val="1000"/>
              </a:spcBef>
              <a:spcAft>
                <a:spcPct val="0"/>
              </a:spcAft>
              <a:buClr>
                <a:srgbClr val="FF0000"/>
              </a:buClr>
              <a:buSzPct val="90000"/>
            </a:pPr>
            <a:r>
              <a:rPr lang="en-US" sz="1400" kern="1200" dirty="0">
                <a:solidFill>
                  <a:srgbClr val="000000"/>
                </a:solidFill>
                <a:latin typeface="Arial" pitchFamily="34" charset="0"/>
                <a:ea typeface="+mn-ea"/>
                <a:cs typeface="+mn-cs"/>
              </a:rPr>
              <a:t>The PRA expects firms to consider the following drivers when assessing portfolio exits</a:t>
            </a:r>
            <a:endParaRPr lang="fr-FR" sz="1400" kern="1200" dirty="0">
              <a:solidFill>
                <a:srgbClr val="000000"/>
              </a:solidFill>
              <a:latin typeface="Arial" pitchFamily="34" charset="0"/>
              <a:ea typeface="+mn-ea"/>
              <a:cs typeface="+mn-cs"/>
            </a:endParaRPr>
          </a:p>
        </p:txBody>
      </p:sp>
      <p:sp>
        <p:nvSpPr>
          <p:cNvPr id="5" name="ZoneTexte 8">
            <a:extLst>
              <a:ext uri="{FF2B5EF4-FFF2-40B4-BE49-F238E27FC236}">
                <a16:creationId xmlns:a16="http://schemas.microsoft.com/office/drawing/2014/main" id="{8B7843DD-24E0-A3E4-E549-FF81B6CAB3F1}"/>
              </a:ext>
            </a:extLst>
          </p:cNvPr>
          <p:cNvSpPr txBox="1"/>
          <p:nvPr/>
        </p:nvSpPr>
        <p:spPr>
          <a:xfrm>
            <a:off x="1228492" y="2308303"/>
            <a:ext cx="8439481" cy="3447098"/>
          </a:xfrm>
          <a:prstGeom prst="rect">
            <a:avLst/>
          </a:prstGeom>
          <a:noFill/>
        </p:spPr>
        <p:txBody>
          <a:bodyPr wrap="square" rtlCol="0">
            <a:spAutoFit/>
          </a:bodyPr>
          <a:lstStyle/>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en-US" sz="1400" b="1" kern="1200" dirty="0">
                <a:solidFill>
                  <a:srgbClr val="000000"/>
                </a:solidFill>
                <a:latin typeface="Arial" pitchFamily="34" charset="0"/>
                <a:ea typeface="+mn-ea"/>
                <a:cs typeface="+mn-cs"/>
              </a:rPr>
              <a:t>Loss of Market Maker exemption </a:t>
            </a:r>
            <a:r>
              <a:rPr lang="en-US" sz="1400" kern="1200" dirty="0">
                <a:solidFill>
                  <a:srgbClr val="000000"/>
                </a:solidFill>
                <a:latin typeface="Arial" pitchFamily="34" charset="0"/>
                <a:ea typeface="+mn-ea"/>
                <a:cs typeface="+mn-cs"/>
              </a:rPr>
              <a:t>move from mid-market to bid-offer (firms can no longer make use of client flow to exit at mid or better)</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en-US" sz="1400" b="1" kern="1200" dirty="0">
                <a:solidFill>
                  <a:srgbClr val="000000"/>
                </a:solidFill>
                <a:latin typeface="Arial" pitchFamily="34" charset="0"/>
                <a:ea typeface="+mn-ea"/>
                <a:cs typeface="+mn-cs"/>
              </a:rPr>
              <a:t>Residual un-</a:t>
            </a:r>
            <a:r>
              <a:rPr lang="en-US" sz="1400" b="1" kern="1200" dirty="0" err="1">
                <a:solidFill>
                  <a:srgbClr val="000000"/>
                </a:solidFill>
                <a:latin typeface="Arial" pitchFamily="34" charset="0"/>
                <a:ea typeface="+mn-ea"/>
                <a:cs typeface="+mn-cs"/>
              </a:rPr>
              <a:t>hedgeable</a:t>
            </a:r>
            <a:r>
              <a:rPr lang="en-US" sz="1400" b="1" kern="1200" dirty="0">
                <a:solidFill>
                  <a:srgbClr val="000000"/>
                </a:solidFill>
                <a:latin typeface="Arial" pitchFamily="34" charset="0"/>
                <a:ea typeface="+mn-ea"/>
                <a:cs typeface="+mn-cs"/>
              </a:rPr>
              <a:t> risks </a:t>
            </a:r>
            <a:r>
              <a:rPr lang="en-US" sz="1400" kern="1200" dirty="0">
                <a:solidFill>
                  <a:srgbClr val="000000"/>
                </a:solidFill>
                <a:latin typeface="Arial" pitchFamily="34" charset="0"/>
                <a:ea typeface="+mn-ea"/>
                <a:cs typeface="+mn-cs"/>
              </a:rPr>
              <a:t>(typically expressed as a premium on the required rate of return)</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en-US" sz="1400" b="1" kern="1200" dirty="0">
                <a:solidFill>
                  <a:srgbClr val="000000"/>
                </a:solidFill>
                <a:latin typeface="Arial" pitchFamily="34" charset="0"/>
                <a:ea typeface="+mn-ea"/>
                <a:cs typeface="+mn-cs"/>
              </a:rPr>
              <a:t>Discount </a:t>
            </a:r>
            <a:r>
              <a:rPr lang="en-US" sz="1400" kern="1200" dirty="0">
                <a:solidFill>
                  <a:srgbClr val="000000"/>
                </a:solidFill>
                <a:latin typeface="Arial" pitchFamily="34" charset="0"/>
                <a:ea typeface="+mn-ea"/>
                <a:cs typeface="+mn-cs"/>
              </a:rPr>
              <a:t>required to account for risk </a:t>
            </a:r>
            <a:r>
              <a:rPr lang="en-US" sz="1400" kern="1200" dirty="0" err="1">
                <a:solidFill>
                  <a:srgbClr val="000000"/>
                </a:solidFill>
                <a:latin typeface="Arial" pitchFamily="34" charset="0"/>
                <a:ea typeface="+mn-ea"/>
                <a:cs typeface="+mn-cs"/>
              </a:rPr>
              <a:t>neutralisation</a:t>
            </a:r>
            <a:r>
              <a:rPr lang="en-US" sz="1400" kern="1200" dirty="0">
                <a:solidFill>
                  <a:srgbClr val="000000"/>
                </a:solidFill>
                <a:latin typeface="Arial" pitchFamily="34" charset="0"/>
                <a:ea typeface="+mn-ea"/>
                <a:cs typeface="+mn-cs"/>
              </a:rPr>
              <a:t> or sale, over existing fair value reserves </a:t>
            </a:r>
            <a:r>
              <a:rPr lang="en-US" sz="1400" b="1" kern="1200" dirty="0">
                <a:solidFill>
                  <a:srgbClr val="000000"/>
                </a:solidFill>
                <a:latin typeface="Arial" pitchFamily="34" charset="0"/>
                <a:ea typeface="+mn-ea"/>
                <a:cs typeface="+mn-cs"/>
              </a:rPr>
              <a:t>due to concentration </a:t>
            </a:r>
            <a:r>
              <a:rPr lang="en-US" sz="1400" kern="1200" dirty="0">
                <a:solidFill>
                  <a:srgbClr val="000000"/>
                </a:solidFill>
                <a:latin typeface="Arial" pitchFamily="34" charset="0"/>
                <a:ea typeface="+mn-ea"/>
                <a:cs typeface="+mn-cs"/>
              </a:rPr>
              <a:t>(depth of the market) as accounting standards require valuations based upon price for a single normal market size transaction</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fr-FR" sz="1400" kern="1200" dirty="0">
                <a:solidFill>
                  <a:srgbClr val="000000"/>
                </a:solidFill>
                <a:latin typeface="Arial" pitchFamily="34" charset="0"/>
                <a:ea typeface="+mn-ea"/>
                <a:cs typeface="+mn-cs"/>
              </a:rPr>
              <a:t>The </a:t>
            </a:r>
            <a:r>
              <a:rPr lang="fr-FR" sz="1400" kern="1200" dirty="0" err="1">
                <a:solidFill>
                  <a:srgbClr val="000000"/>
                </a:solidFill>
                <a:latin typeface="Arial" pitchFamily="34" charset="0"/>
                <a:ea typeface="+mn-ea"/>
                <a:cs typeface="+mn-cs"/>
              </a:rPr>
              <a:t>cost</a:t>
            </a:r>
            <a:r>
              <a:rPr lang="fr-FR" sz="1400" kern="1200" dirty="0">
                <a:solidFill>
                  <a:srgbClr val="000000"/>
                </a:solidFill>
                <a:latin typeface="Arial" pitchFamily="34" charset="0"/>
                <a:ea typeface="+mn-ea"/>
                <a:cs typeface="+mn-cs"/>
              </a:rPr>
              <a:t> to </a:t>
            </a:r>
            <a:r>
              <a:rPr lang="fr-FR" sz="1400" kern="1200" dirty="0" err="1">
                <a:solidFill>
                  <a:srgbClr val="000000"/>
                </a:solidFill>
                <a:latin typeface="Arial" pitchFamily="34" charset="0"/>
                <a:ea typeface="+mn-ea"/>
                <a:cs typeface="+mn-cs"/>
              </a:rPr>
              <a:t>tear</a:t>
            </a:r>
            <a:r>
              <a:rPr lang="fr-FR" sz="1400" kern="1200" dirty="0">
                <a:solidFill>
                  <a:srgbClr val="000000"/>
                </a:solidFill>
                <a:latin typeface="Arial" pitchFamily="34" charset="0"/>
                <a:ea typeface="+mn-ea"/>
                <a:cs typeface="+mn-cs"/>
              </a:rPr>
              <a:t>-up and </a:t>
            </a:r>
            <a:r>
              <a:rPr lang="fr-FR" sz="1400" b="1" kern="1200" dirty="0">
                <a:solidFill>
                  <a:srgbClr val="000000"/>
                </a:solidFill>
                <a:latin typeface="Arial" pitchFamily="34" charset="0"/>
                <a:ea typeface="+mn-ea"/>
                <a:cs typeface="+mn-cs"/>
              </a:rPr>
              <a:t>replace inter-</a:t>
            </a:r>
            <a:r>
              <a:rPr lang="fr-FR" sz="1400" b="1" kern="1200" dirty="0" err="1">
                <a:solidFill>
                  <a:srgbClr val="000000"/>
                </a:solidFill>
                <a:latin typeface="Arial" pitchFamily="34" charset="0"/>
                <a:ea typeface="+mn-ea"/>
                <a:cs typeface="+mn-cs"/>
              </a:rPr>
              <a:t>affiliate</a:t>
            </a:r>
            <a:r>
              <a:rPr lang="fr-FR" sz="1400" b="1" kern="1200" dirty="0">
                <a:solidFill>
                  <a:srgbClr val="000000"/>
                </a:solidFill>
                <a:latin typeface="Arial" pitchFamily="34" charset="0"/>
                <a:ea typeface="+mn-ea"/>
                <a:cs typeface="+mn-cs"/>
              </a:rPr>
              <a:t> </a:t>
            </a:r>
            <a:r>
              <a:rPr lang="fr-FR" sz="1400" b="1" kern="1200" dirty="0" err="1">
                <a:solidFill>
                  <a:srgbClr val="000000"/>
                </a:solidFill>
                <a:latin typeface="Arial" pitchFamily="34" charset="0"/>
                <a:ea typeface="+mn-ea"/>
                <a:cs typeface="+mn-cs"/>
              </a:rPr>
              <a:t>hedges</a:t>
            </a:r>
            <a:endParaRPr lang="en-US" sz="1400" b="1" kern="1200" dirty="0">
              <a:solidFill>
                <a:srgbClr val="000000"/>
              </a:solidFill>
              <a:latin typeface="Arial" pitchFamily="34" charset="0"/>
              <a:ea typeface="+mn-ea"/>
              <a:cs typeface="+mn-cs"/>
            </a:endParaRP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en-US" sz="1400" b="1" kern="1200" dirty="0">
                <a:solidFill>
                  <a:srgbClr val="000000"/>
                </a:solidFill>
                <a:latin typeface="Arial" pitchFamily="34" charset="0"/>
                <a:ea typeface="+mn-ea"/>
                <a:cs typeface="+mn-cs"/>
              </a:rPr>
              <a:t>Discount</a:t>
            </a:r>
            <a:r>
              <a:rPr lang="en-US" sz="1400" kern="1200" dirty="0">
                <a:solidFill>
                  <a:srgbClr val="000000"/>
                </a:solidFill>
                <a:latin typeface="Arial" pitchFamily="34" charset="0"/>
                <a:ea typeface="+mn-ea"/>
                <a:cs typeface="+mn-cs"/>
              </a:rPr>
              <a:t> required to cover the</a:t>
            </a:r>
            <a:r>
              <a:rPr lang="en-US" sz="1400" b="1" kern="1200" dirty="0">
                <a:solidFill>
                  <a:srgbClr val="000000"/>
                </a:solidFill>
                <a:latin typeface="Arial" pitchFamily="34" charset="0"/>
                <a:ea typeface="+mn-ea"/>
                <a:cs typeface="+mn-cs"/>
              </a:rPr>
              <a:t> future operational cost </a:t>
            </a:r>
            <a:r>
              <a:rPr lang="en-US" sz="1400" kern="1200" dirty="0">
                <a:solidFill>
                  <a:srgbClr val="000000"/>
                </a:solidFill>
                <a:latin typeface="Arial" pitchFamily="34" charset="0"/>
                <a:ea typeface="+mn-ea"/>
                <a:cs typeface="+mn-cs"/>
              </a:rPr>
              <a:t>of the buyer (to manage the portfolio)</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en-US" sz="1400" b="1" kern="1200" dirty="0">
                <a:solidFill>
                  <a:srgbClr val="000000"/>
                </a:solidFill>
                <a:latin typeface="Arial" pitchFamily="34" charset="0"/>
                <a:ea typeface="+mn-ea"/>
                <a:cs typeface="+mn-cs"/>
              </a:rPr>
              <a:t>Discount required to price an appropriate return on capital </a:t>
            </a:r>
            <a:r>
              <a:rPr lang="en-US" sz="1400" kern="1200" dirty="0">
                <a:solidFill>
                  <a:srgbClr val="000000"/>
                </a:solidFill>
                <a:latin typeface="Arial" pitchFamily="34" charset="0"/>
                <a:ea typeface="+mn-ea"/>
                <a:cs typeface="+mn-cs"/>
              </a:rPr>
              <a:t>(KVA into derivative trades required return on capital (where the likely buyer regulated entity typically a broker dealer)</a:t>
            </a:r>
            <a:endParaRPr lang="fr-FR" sz="1400" kern="1200" dirty="0">
              <a:solidFill>
                <a:srgbClr val="000000"/>
              </a:solidFill>
              <a:latin typeface="Arial" pitchFamily="34" charset="0"/>
              <a:ea typeface="+mn-ea"/>
              <a:cs typeface="+mn-cs"/>
            </a:endParaRPr>
          </a:p>
          <a:p>
            <a:pPr marL="285750" indent="-285750" algn="just" rtl="0" eaLnBrk="0" fontAlgn="base" hangingPunct="0">
              <a:spcBef>
                <a:spcPts val="1000"/>
              </a:spcBef>
              <a:spcAft>
                <a:spcPct val="0"/>
              </a:spcAft>
              <a:buClr>
                <a:srgbClr val="469659"/>
              </a:buClr>
              <a:buSzPct val="100000"/>
              <a:buFont typeface="Wingdings" panose="05000000000000000000" pitchFamily="2" charset="2"/>
              <a:buChar char=""/>
            </a:pPr>
            <a:r>
              <a:rPr lang="fr-FR" sz="1400" b="1" kern="1200" dirty="0">
                <a:solidFill>
                  <a:srgbClr val="000000"/>
                </a:solidFill>
                <a:latin typeface="Arial" pitchFamily="34" charset="0"/>
                <a:ea typeface="+mn-ea"/>
                <a:cs typeface="+mn-cs"/>
              </a:rPr>
              <a:t>Offsets</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can</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be</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considered</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such</a:t>
            </a:r>
            <a:r>
              <a:rPr lang="fr-FR" sz="1400" kern="1200" dirty="0">
                <a:solidFill>
                  <a:srgbClr val="000000"/>
                </a:solidFill>
                <a:latin typeface="Arial" pitchFamily="34" charset="0"/>
                <a:ea typeface="+mn-ea"/>
                <a:cs typeface="+mn-cs"/>
              </a:rPr>
              <a:t> as franchise value, </a:t>
            </a:r>
            <a:r>
              <a:rPr lang="fr-FR" sz="1400" kern="1200" dirty="0" err="1">
                <a:solidFill>
                  <a:srgbClr val="000000"/>
                </a:solidFill>
                <a:latin typeface="Arial" pitchFamily="34" charset="0"/>
                <a:ea typeface="+mn-ea"/>
                <a:cs typeface="+mn-cs"/>
              </a:rPr>
              <a:t>market</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shares</a:t>
            </a:r>
            <a:r>
              <a:rPr lang="fr-FR" sz="1400" kern="1200" dirty="0">
                <a:solidFill>
                  <a:srgbClr val="000000"/>
                </a:solidFill>
                <a:latin typeface="Arial" pitchFamily="34" charset="0"/>
                <a:ea typeface="+mn-ea"/>
                <a:cs typeface="+mn-cs"/>
              </a:rPr>
              <a:t>,  RWA </a:t>
            </a:r>
            <a:r>
              <a:rPr lang="fr-FR" sz="1400" kern="1200" dirty="0" err="1">
                <a:solidFill>
                  <a:srgbClr val="000000"/>
                </a:solidFill>
                <a:latin typeface="Arial" pitchFamily="34" charset="0"/>
                <a:ea typeface="+mn-ea"/>
                <a:cs typeface="+mn-cs"/>
              </a:rPr>
              <a:t>reductions</a:t>
            </a:r>
            <a:r>
              <a:rPr lang="fr-FR" sz="1400" kern="1200" dirty="0">
                <a:solidFill>
                  <a:srgbClr val="000000"/>
                </a:solidFill>
                <a:latin typeface="Arial" pitchFamily="34" charset="0"/>
                <a:ea typeface="+mn-ea"/>
                <a:cs typeface="+mn-cs"/>
              </a:rPr>
              <a:t> to </a:t>
            </a:r>
            <a:r>
              <a:rPr lang="fr-FR" sz="1400" kern="1200" dirty="0" err="1">
                <a:solidFill>
                  <a:srgbClr val="000000"/>
                </a:solidFill>
                <a:latin typeface="Arial" pitchFamily="34" charset="0"/>
                <a:ea typeface="+mn-ea"/>
                <a:cs typeface="+mn-cs"/>
              </a:rPr>
              <a:t>buyers</a:t>
            </a:r>
            <a:r>
              <a:rPr lang="fr-FR" sz="1400" kern="1200" dirty="0">
                <a:solidFill>
                  <a:srgbClr val="000000"/>
                </a:solidFill>
                <a:latin typeface="Arial" pitchFamily="34" charset="0"/>
                <a:ea typeface="+mn-ea"/>
                <a:cs typeface="+mn-cs"/>
              </a:rPr>
              <a:t> due to </a:t>
            </a:r>
            <a:r>
              <a:rPr lang="fr-FR" sz="1400" kern="1200" dirty="0" err="1">
                <a:solidFill>
                  <a:srgbClr val="000000"/>
                </a:solidFill>
                <a:latin typeface="Arial" pitchFamily="34" charset="0"/>
                <a:ea typeface="+mn-ea"/>
                <a:cs typeface="+mn-cs"/>
              </a:rPr>
              <a:t>matching</a:t>
            </a:r>
            <a:r>
              <a:rPr lang="fr-FR" sz="1400" kern="1200" dirty="0">
                <a:solidFill>
                  <a:srgbClr val="000000"/>
                </a:solidFill>
                <a:latin typeface="Arial" pitchFamily="34" charset="0"/>
                <a:ea typeface="+mn-ea"/>
                <a:cs typeface="+mn-cs"/>
              </a:rPr>
              <a:t> </a:t>
            </a:r>
            <a:r>
              <a:rPr lang="fr-FR" sz="1400" kern="1200" dirty="0" err="1">
                <a:solidFill>
                  <a:srgbClr val="000000"/>
                </a:solidFill>
                <a:latin typeface="Arial" pitchFamily="34" charset="0"/>
                <a:ea typeface="+mn-ea"/>
                <a:cs typeface="+mn-cs"/>
              </a:rPr>
              <a:t>exposures</a:t>
            </a:r>
            <a:endParaRPr lang="fr-FR" sz="1400" kern="1200" dirty="0">
              <a:solidFill>
                <a:srgbClr val="000000"/>
              </a:solidFill>
              <a:latin typeface="Arial" pitchFamily="34" charset="0"/>
              <a:ea typeface="+mn-ea"/>
              <a:cs typeface="+mn-cs"/>
            </a:endParaRPr>
          </a:p>
        </p:txBody>
      </p:sp>
      <p:sp>
        <p:nvSpPr>
          <p:cNvPr id="6" name="Rectangle 5">
            <a:extLst>
              <a:ext uri="{FF2B5EF4-FFF2-40B4-BE49-F238E27FC236}">
                <a16:creationId xmlns:a16="http://schemas.microsoft.com/office/drawing/2014/main" id="{69C33F1B-FFB0-8E60-29DA-043C453DE5E5}"/>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8" name="Espace réservé du numéro de diapositive 10">
            <a:extLst>
              <a:ext uri="{FF2B5EF4-FFF2-40B4-BE49-F238E27FC236}">
                <a16:creationId xmlns:a16="http://schemas.microsoft.com/office/drawing/2014/main" id="{45658914-A7A5-C877-F8EC-ACD984B05999}"/>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13</a:t>
            </a:r>
          </a:p>
        </p:txBody>
      </p:sp>
    </p:spTree>
    <p:extLst>
      <p:ext uri="{BB962C8B-B14F-4D97-AF65-F5344CB8AC3E}">
        <p14:creationId xmlns:p14="http://schemas.microsoft.com/office/powerpoint/2010/main" val="4562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DACFD3BE-9C46-19ED-4E57-6A72BF5D47B2}"/>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1E899A84-0A7C-4488-B245-0310F52DBB74}" type="slidenum">
              <a:rPr kumimoji="0" lang="en-GB"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17</a:t>
            </a:fld>
            <a:endParaRPr kumimoji="0" lang="en-GB" sz="9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 name="Titre 4">
            <a:extLst>
              <a:ext uri="{FF2B5EF4-FFF2-40B4-BE49-F238E27FC236}">
                <a16:creationId xmlns:a16="http://schemas.microsoft.com/office/drawing/2014/main" id="{EBC77327-F023-7B68-DE4B-9F65F3F5920C}"/>
              </a:ext>
            </a:extLst>
          </p:cNvPr>
          <p:cNvSpPr txBox="1">
            <a:spLocks/>
          </p:cNvSpPr>
          <p:nvPr/>
        </p:nvSpPr>
        <p:spPr bwMode="auto">
          <a:xfrm>
            <a:off x="955006" y="683493"/>
            <a:ext cx="9262810" cy="32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fr-FR" sz="2200" b="1" i="1" u="none" strike="noStrike" kern="0" cap="none" spc="0" normalizeH="0" baseline="0" noProof="0" dirty="0">
                <a:ln>
                  <a:noFill/>
                </a:ln>
                <a:solidFill>
                  <a:srgbClr val="FF0000"/>
                </a:solidFill>
                <a:effectLst/>
                <a:uLnTx/>
                <a:uFillTx/>
                <a:latin typeface="Arial"/>
                <a:ea typeface="+mj-ea"/>
                <a:cs typeface="+mj-cs"/>
              </a:rPr>
              <a:t>Valuation </a:t>
            </a:r>
            <a:r>
              <a:rPr kumimoji="0" lang="pl-PL" sz="2200" b="1" i="1" u="none" strike="noStrike" kern="0" cap="none" spc="0" normalizeH="0" baseline="0" noProof="0" dirty="0">
                <a:ln>
                  <a:noFill/>
                </a:ln>
                <a:solidFill>
                  <a:srgbClr val="FF0000"/>
                </a:solidFill>
                <a:effectLst/>
                <a:uLnTx/>
                <a:uFillTx/>
                <a:latin typeface="Arial"/>
                <a:ea typeface="+mj-ea"/>
                <a:cs typeface="+mj-cs"/>
              </a:rPr>
              <a:t>in Stress Testing: </a:t>
            </a:r>
            <a:r>
              <a:rPr kumimoji="0" lang="pl-PL" sz="2200" i="1" u="none" strike="noStrike" kern="0" cap="none" spc="0" normalizeH="0" baseline="0" noProof="0" dirty="0">
                <a:ln>
                  <a:noFill/>
                </a:ln>
                <a:solidFill>
                  <a:srgbClr val="FF0000"/>
                </a:solidFill>
                <a:effectLst/>
                <a:uLnTx/>
                <a:uFillTx/>
                <a:latin typeface="Arial"/>
                <a:ea typeface="+mj-ea"/>
                <a:cs typeface="+mj-cs"/>
              </a:rPr>
              <a:t>following accounting approach, but under stressed market contitions</a:t>
            </a:r>
            <a:endParaRPr kumimoji="0" lang="fr-FR" sz="2200" i="0" u="none" strike="noStrike" kern="0" cap="none" spc="0" normalizeH="0" baseline="0" noProof="0" dirty="0">
              <a:ln>
                <a:noFill/>
              </a:ln>
              <a:solidFill>
                <a:srgbClr val="FF0000"/>
              </a:solidFill>
              <a:effectLst/>
              <a:uLnTx/>
              <a:uFillTx/>
              <a:latin typeface="Arial"/>
              <a:ea typeface="+mj-ea"/>
              <a:cs typeface="+mj-cs"/>
            </a:endParaRPr>
          </a:p>
        </p:txBody>
      </p:sp>
      <p:sp>
        <p:nvSpPr>
          <p:cNvPr id="4" name="ZoneTexte 7">
            <a:extLst>
              <a:ext uri="{FF2B5EF4-FFF2-40B4-BE49-F238E27FC236}">
                <a16:creationId xmlns:a16="http://schemas.microsoft.com/office/drawing/2014/main" id="{3D7673AF-BA23-D22E-8F62-9B160910F877}"/>
              </a:ext>
            </a:extLst>
          </p:cNvPr>
          <p:cNvSpPr txBox="1"/>
          <p:nvPr/>
        </p:nvSpPr>
        <p:spPr>
          <a:xfrm>
            <a:off x="1074175" y="1691605"/>
            <a:ext cx="3427285" cy="307777"/>
          </a:xfrm>
          <a:prstGeom prst="rect">
            <a:avLst/>
          </a:prstGeom>
          <a:noFill/>
        </p:spPr>
        <p:txBody>
          <a:bodyPr wrap="none" rtlCol="0">
            <a:spAutoFit/>
          </a:bodyPr>
          <a:lstStyle/>
          <a:p>
            <a:pPr algn="ctr" rtl="0" eaLnBrk="0" fontAlgn="base" hangingPunct="0">
              <a:spcBef>
                <a:spcPts val="1000"/>
              </a:spcBef>
              <a:spcAft>
                <a:spcPct val="0"/>
              </a:spcAft>
              <a:buClr>
                <a:srgbClr val="FF0000"/>
              </a:buClr>
              <a:buSzPct val="90000"/>
            </a:pPr>
            <a:r>
              <a:rPr lang="pl-PL" sz="1400" kern="1200" dirty="0">
                <a:solidFill>
                  <a:srgbClr val="000000"/>
                </a:solidFill>
                <a:latin typeface="Arial" pitchFamily="34" charset="0"/>
                <a:ea typeface="+mn-ea"/>
                <a:cs typeface="+mn-cs"/>
              </a:rPr>
              <a:t>Updated PRA Framework (2024 update):</a:t>
            </a:r>
            <a:endParaRPr lang="fr-FR" sz="1400" kern="1200" dirty="0">
              <a:solidFill>
                <a:srgbClr val="000000"/>
              </a:solidFill>
              <a:latin typeface="Arial" pitchFamily="34" charset="0"/>
              <a:ea typeface="+mn-ea"/>
              <a:cs typeface="+mn-cs"/>
            </a:endParaRPr>
          </a:p>
        </p:txBody>
      </p:sp>
      <p:sp>
        <p:nvSpPr>
          <p:cNvPr id="5" name="ZoneTexte 8">
            <a:extLst>
              <a:ext uri="{FF2B5EF4-FFF2-40B4-BE49-F238E27FC236}">
                <a16:creationId xmlns:a16="http://schemas.microsoft.com/office/drawing/2014/main" id="{8B7843DD-24E0-A3E4-E549-FF81B6CAB3F1}"/>
              </a:ext>
            </a:extLst>
          </p:cNvPr>
          <p:cNvSpPr txBox="1"/>
          <p:nvPr/>
        </p:nvSpPr>
        <p:spPr>
          <a:xfrm>
            <a:off x="1228492" y="2308303"/>
            <a:ext cx="8439481" cy="4149854"/>
          </a:xfrm>
          <a:prstGeom prst="rect">
            <a:avLst/>
          </a:prstGeom>
          <a:noFill/>
        </p:spPr>
        <p:txBody>
          <a:bodyPr wrap="square" rtlCol="0">
            <a:spAutoFit/>
          </a:bodyPr>
          <a:lstStyle/>
          <a:p>
            <a:r>
              <a:rPr lang="en-GB" sz="1400" b="1" i="1" dirty="0"/>
              <a:t>First, the Bank expects to carry out a Bank Capital Stress Test every other year. This will be a test of risks related to the financial cycle in which the largest and most systemic UK banks participate, and will be used to inform the setting of capital buffers for the banking system and individual banks. </a:t>
            </a:r>
            <a:r>
              <a:rPr lang="pl-PL" sz="1400" b="1" i="1" dirty="0"/>
              <a:t>(...)</a:t>
            </a:r>
            <a:endParaRPr lang="en-GB" sz="1400" b="1" i="1" dirty="0"/>
          </a:p>
          <a:p>
            <a:r>
              <a:rPr lang="en-GB" sz="1400" i="1" dirty="0"/>
              <a:t>The scenario used in this test will be severe but plausible, vary with the state of the financial cycle and typically be countercyclical. The results of the test will be informed by the Bank of England’s and participating banks’ estimates of the impact of the stress scenario. The Bank expects to publish the results at an aggregate and bank-specific level and to use them to inform the setting of capital buffers for the banking system and individual participating banks, as well as to inform broader understanding of risks.</a:t>
            </a:r>
            <a:endParaRPr lang="pl-PL" sz="1400" i="1" dirty="0"/>
          </a:p>
          <a:p>
            <a:pPr algn="r"/>
            <a:r>
              <a:rPr lang="en-GB" sz="1200" i="1" dirty="0">
                <a:hlinkClick r:id="rId2"/>
              </a:rPr>
              <a:t>https://www.bankofengland.co.uk/stress-testing/2024/boes-approach-to-stress-testing-the-uk-banking-system</a:t>
            </a:r>
            <a:endParaRPr lang="en-GB" sz="1200" i="1" dirty="0"/>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endParaRPr lang="pl-PL" sz="1400" kern="1200" dirty="0">
              <a:solidFill>
                <a:srgbClr val="000000"/>
              </a:solidFill>
              <a:latin typeface="Arial" pitchFamily="34" charset="0"/>
              <a:ea typeface="+mn-ea"/>
              <a:cs typeface="+mn-cs"/>
            </a:endParaRP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pl-PL" sz="1400" kern="1200" dirty="0">
                <a:solidFill>
                  <a:srgbClr val="000000"/>
                </a:solidFill>
                <a:latin typeface="Arial" pitchFamily="34" charset="0"/>
                <a:ea typeface="+mn-ea"/>
                <a:cs typeface="+mn-cs"/>
              </a:rPr>
              <a:t>Re-computing regulatory capital under stressed contitions</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pl-PL" sz="1400" kern="1200" dirty="0">
                <a:solidFill>
                  <a:srgbClr val="000000"/>
                </a:solidFill>
                <a:latin typeface="Arial" pitchFamily="34" charset="0"/>
                <a:ea typeface="+mn-ea"/>
                <a:cs typeface="+mn-cs"/>
              </a:rPr>
              <a:t>Full revaluation of bank’s positions under stressed contitions</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pl-PL" sz="1400" kern="1200" dirty="0">
                <a:solidFill>
                  <a:srgbClr val="000000"/>
                </a:solidFill>
                <a:latin typeface="Arial" pitchFamily="34" charset="0"/>
                <a:ea typeface="+mn-ea"/>
                <a:cs typeface="+mn-cs"/>
              </a:rPr>
              <a:t>Projection of P&amp;L over the projection horizon (typically 1 - 5 years)</a:t>
            </a:r>
          </a:p>
          <a:p>
            <a:pPr marL="285750" indent="-285750" algn="just" rtl="0" eaLnBrk="0" fontAlgn="base" hangingPunct="0">
              <a:spcBef>
                <a:spcPts val="1000"/>
              </a:spcBef>
              <a:spcAft>
                <a:spcPct val="0"/>
              </a:spcAft>
              <a:buClr>
                <a:srgbClr val="FF0000"/>
              </a:buClr>
              <a:buSzPct val="90000"/>
              <a:buFont typeface="Wingdings" panose="05000000000000000000" pitchFamily="2" charset="2"/>
              <a:buChar char="q"/>
            </a:pPr>
            <a:r>
              <a:rPr lang="pl-PL" sz="1400" kern="1200" dirty="0">
                <a:solidFill>
                  <a:srgbClr val="000000"/>
                </a:solidFill>
                <a:latin typeface="Arial" pitchFamily="34" charset="0"/>
                <a:ea typeface="+mn-ea"/>
                <a:cs typeface="+mn-cs"/>
              </a:rPr>
              <a:t>Impacting Regulatory Capital Pillar 2B</a:t>
            </a:r>
            <a:endParaRPr lang="fr-FR" sz="1400" kern="1200" dirty="0">
              <a:solidFill>
                <a:srgbClr val="000000"/>
              </a:solidFill>
              <a:latin typeface="Arial" pitchFamily="34" charset="0"/>
              <a:ea typeface="+mn-ea"/>
              <a:cs typeface="+mn-cs"/>
            </a:endParaRPr>
          </a:p>
        </p:txBody>
      </p:sp>
      <p:sp>
        <p:nvSpPr>
          <p:cNvPr id="6" name="Rectangle 5">
            <a:extLst>
              <a:ext uri="{FF2B5EF4-FFF2-40B4-BE49-F238E27FC236}">
                <a16:creationId xmlns:a16="http://schemas.microsoft.com/office/drawing/2014/main" id="{69C33F1B-FFB0-8E60-29DA-043C453DE5E5}"/>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8" name="Espace réservé du numéro de diapositive 10">
            <a:extLst>
              <a:ext uri="{FF2B5EF4-FFF2-40B4-BE49-F238E27FC236}">
                <a16:creationId xmlns:a16="http://schemas.microsoft.com/office/drawing/2014/main" id="{45658914-A7A5-C877-F8EC-ACD984B05999}"/>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13</a:t>
            </a:r>
          </a:p>
        </p:txBody>
      </p:sp>
    </p:spTree>
    <p:extLst>
      <p:ext uri="{BB962C8B-B14F-4D97-AF65-F5344CB8AC3E}">
        <p14:creationId xmlns:p14="http://schemas.microsoft.com/office/powerpoint/2010/main" val="142802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7"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18</a:t>
            </a:fld>
            <a:endParaRPr lang="en-US" sz="1100" dirty="0"/>
          </a:p>
        </p:txBody>
      </p:sp>
      <p:pic>
        <p:nvPicPr>
          <p:cNvPr id="9" name="Picture 8">
            <a:extLst>
              <a:ext uri="{FF2B5EF4-FFF2-40B4-BE49-F238E27FC236}">
                <a16:creationId xmlns:a16="http://schemas.microsoft.com/office/drawing/2014/main" id="{2628F6E3-893B-DB82-30B0-5E8EC3DF4F58}"/>
              </a:ext>
            </a:extLst>
          </p:cNvPr>
          <p:cNvPicPr>
            <a:picLocks noChangeAspect="1"/>
          </p:cNvPicPr>
          <p:nvPr/>
        </p:nvPicPr>
        <p:blipFill>
          <a:blip r:embed="rId3"/>
          <a:stretch>
            <a:fillRect/>
          </a:stretch>
        </p:blipFill>
        <p:spPr>
          <a:xfrm>
            <a:off x="162310" y="83996"/>
            <a:ext cx="10226352" cy="7289981"/>
          </a:xfrm>
          <a:prstGeom prst="rect">
            <a:avLst/>
          </a:prstGeom>
        </p:spPr>
      </p:pic>
      <p:sp>
        <p:nvSpPr>
          <p:cNvPr id="10" name="Rectangle 9">
            <a:extLst>
              <a:ext uri="{FF2B5EF4-FFF2-40B4-BE49-F238E27FC236}">
                <a16:creationId xmlns:a16="http://schemas.microsoft.com/office/drawing/2014/main" id="{5327C5D1-DC6E-CE16-3292-DA73341A86FD}"/>
              </a:ext>
            </a:extLst>
          </p:cNvPr>
          <p:cNvSpPr/>
          <p:nvPr/>
        </p:nvSpPr>
        <p:spPr>
          <a:xfrm>
            <a:off x="234926" y="5075981"/>
            <a:ext cx="10081120" cy="360040"/>
          </a:xfrm>
          <a:prstGeom prst="rect">
            <a:avLst/>
          </a:prstGeom>
          <a:solidFill>
            <a:srgbClr val="FF0000">
              <a:alpha val="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20000"/>
                  <a:lumOff val="80000"/>
                </a:schemeClr>
              </a:solidFill>
            </a:endParaRPr>
          </a:p>
        </p:txBody>
      </p:sp>
      <p:sp>
        <p:nvSpPr>
          <p:cNvPr id="5" name="Espace réservé du numéro de diapositive 10">
            <a:extLst>
              <a:ext uri="{FF2B5EF4-FFF2-40B4-BE49-F238E27FC236}">
                <a16:creationId xmlns:a16="http://schemas.microsoft.com/office/drawing/2014/main" id="{7A8FE40D-C39F-380F-FCFE-C51127376176}"/>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15</a:t>
            </a:r>
          </a:p>
        </p:txBody>
      </p:sp>
      <p:sp>
        <p:nvSpPr>
          <p:cNvPr id="2" name="Rectangle 1">
            <a:extLst>
              <a:ext uri="{FF2B5EF4-FFF2-40B4-BE49-F238E27FC236}">
                <a16:creationId xmlns:a16="http://schemas.microsoft.com/office/drawing/2014/main" id="{40500B76-2B49-191B-2379-7D0ABA1C07F0}"/>
              </a:ext>
            </a:extLst>
          </p:cNvPr>
          <p:cNvSpPr/>
          <p:nvPr/>
        </p:nvSpPr>
        <p:spPr>
          <a:xfrm>
            <a:off x="234926" y="6516141"/>
            <a:ext cx="10081120" cy="144016"/>
          </a:xfrm>
          <a:prstGeom prst="rect">
            <a:avLst/>
          </a:prstGeom>
          <a:solidFill>
            <a:srgbClr val="FF0000">
              <a:alpha val="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20000"/>
                  <a:lumOff val="80000"/>
                </a:schemeClr>
              </a:solidFill>
            </a:endParaRPr>
          </a:p>
        </p:txBody>
      </p:sp>
    </p:spTree>
    <p:extLst>
      <p:ext uri="{BB962C8B-B14F-4D97-AF65-F5344CB8AC3E}">
        <p14:creationId xmlns:p14="http://schemas.microsoft.com/office/powerpoint/2010/main" val="5830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16295" y="670612"/>
            <a:ext cx="9587783" cy="614223"/>
          </a:xfrm>
        </p:spPr>
        <p:txBody>
          <a:bodyPr/>
          <a:lstStyle/>
          <a:p>
            <a:r>
              <a:rPr lang="fr-FR" sz="2200" dirty="0">
                <a:solidFill>
                  <a:srgbClr val="FF0000"/>
                </a:solidFill>
                <a:latin typeface="Arial" panose="020B0604020202020204" pitchFamily="34" charset="0"/>
                <a:cs typeface="Arial" panose="020B0604020202020204" pitchFamily="34" charset="0"/>
              </a:rPr>
              <a:t>PVA : Key figures</a:t>
            </a:r>
          </a:p>
        </p:txBody>
      </p:sp>
      <p:sp>
        <p:nvSpPr>
          <p:cNvPr id="5" name="Text Placeholder 237"/>
          <p:cNvSpPr txBox="1">
            <a:spLocks/>
          </p:cNvSpPr>
          <p:nvPr/>
        </p:nvSpPr>
        <p:spPr>
          <a:xfrm>
            <a:off x="666974" y="1835621"/>
            <a:ext cx="9915166" cy="6123357"/>
          </a:xfrm>
          <a:prstGeom prst="rect">
            <a:avLst/>
          </a:prstGeom>
          <a:noFill/>
          <a:ln w="0" cmpd="sng">
            <a:noFill/>
            <a:prstDash val="solid"/>
          </a:ln>
        </p:spPr>
        <p:txBody>
          <a:bodyPr vert="horz" lIns="0" tIns="165735" rIns="0" bIns="0" anchor="t">
            <a:noAutofit/>
          </a:bodyPr>
          <a:lstStyle>
            <a:lvl1pPr>
              <a:defRPr/>
            </a:lvl1pPr>
          </a:lstStyle>
          <a:p>
            <a:pPr marL="483870" marR="320040" indent="26670" algn="just">
              <a:lnSpc>
                <a:spcPts val="1400"/>
              </a:lnSpc>
              <a:spcBef>
                <a:spcPts val="570"/>
              </a:spcBef>
            </a:pPr>
            <a:endParaRPr lang="en-US" b="1" spc="-20" dirty="0">
              <a:solidFill>
                <a:srgbClr val="000000"/>
              </a:solidFill>
              <a:latin typeface="Arial" panose="02020603050405020304" pitchFamily="2"/>
            </a:endParaRPr>
          </a:p>
          <a:p>
            <a:pPr marL="1080000" marR="320040" indent="-285750" algn="just">
              <a:lnSpc>
                <a:spcPts val="2000"/>
              </a:lnSpc>
              <a:buClr>
                <a:srgbClr val="FF0000"/>
              </a:buClr>
              <a:buFont typeface="Wingdings" panose="05000000000000000000" pitchFamily="2" charset="2"/>
              <a:buChar char="q"/>
            </a:pPr>
            <a:r>
              <a:rPr lang="en-US" dirty="0">
                <a:solidFill>
                  <a:srgbClr val="000000"/>
                </a:solidFill>
                <a:latin typeface="Arial" panose="02020603050405020304" pitchFamily="2"/>
              </a:rPr>
              <a:t>Group PVA amounts to $1,238m as at end of 23Q4</a:t>
            </a:r>
          </a:p>
          <a:p>
            <a:pPr marL="1080000" marR="320040" indent="-285750" algn="just">
              <a:lnSpc>
                <a:spcPts val="2000"/>
              </a:lnSpc>
              <a:buClr>
                <a:srgbClr val="FF0000"/>
              </a:buClr>
              <a:buFont typeface="Wingdings" panose="05000000000000000000" pitchFamily="2" charset="2"/>
              <a:buChar char="q"/>
            </a:pPr>
            <a:endParaRPr lang="en-US" dirty="0">
              <a:solidFill>
                <a:srgbClr val="000000"/>
              </a:solidFill>
              <a:latin typeface="Arial" panose="02020603050405020304" pitchFamily="2"/>
            </a:endParaRPr>
          </a:p>
          <a:p>
            <a:pPr marL="1080000" marR="320040" indent="-285750" algn="just">
              <a:lnSpc>
                <a:spcPts val="2000"/>
              </a:lnSpc>
              <a:buClr>
                <a:srgbClr val="FF0000"/>
              </a:buClr>
              <a:buFont typeface="Wingdings" panose="05000000000000000000" pitchFamily="2" charset="2"/>
              <a:buChar char="q"/>
            </a:pPr>
            <a:endParaRPr lang="en-US" dirty="0">
              <a:solidFill>
                <a:srgbClr val="000000"/>
              </a:solidFill>
              <a:latin typeface="Arial" panose="02020603050405020304" pitchFamily="2"/>
            </a:endParaRPr>
          </a:p>
          <a:p>
            <a:pPr marL="1080000" marR="320040" indent="-285750" algn="just">
              <a:lnSpc>
                <a:spcPts val="2000"/>
              </a:lnSpc>
              <a:buClr>
                <a:srgbClr val="FF0000"/>
              </a:buClr>
              <a:buFont typeface="Wingdings" panose="05000000000000000000" pitchFamily="2" charset="2"/>
              <a:buChar char="q"/>
            </a:pPr>
            <a:r>
              <a:rPr lang="en-US" dirty="0">
                <a:solidFill>
                  <a:srgbClr val="000000"/>
                </a:solidFill>
                <a:latin typeface="Arial" panose="02020603050405020304" pitchFamily="2"/>
              </a:rPr>
              <a:t>Key ratios (EY 2020 survey) </a:t>
            </a:r>
          </a:p>
          <a:p>
            <a:pPr marL="1476000" marR="320040" lvl="3" indent="-285750" algn="just">
              <a:lnSpc>
                <a:spcPts val="2000"/>
              </a:lnSpc>
              <a:buClr>
                <a:srgbClr val="FF0000"/>
              </a:buClr>
              <a:buFont typeface="Wingdings" panose="05000000000000000000" pitchFamily="2" charset="2"/>
              <a:buChar char="Ø"/>
            </a:pPr>
            <a:r>
              <a:rPr lang="en-US" dirty="0">
                <a:solidFill>
                  <a:srgbClr val="000000"/>
                </a:solidFill>
                <a:latin typeface="Arial" panose="02020603050405020304" pitchFamily="2"/>
              </a:rPr>
              <a:t>~ 1% CET1  (vs 0,5%-2%  Industry range)</a:t>
            </a:r>
          </a:p>
          <a:p>
            <a:pPr marL="1476000" marR="320040" lvl="3" indent="-285750" algn="just">
              <a:lnSpc>
                <a:spcPts val="2000"/>
              </a:lnSpc>
              <a:buClr>
                <a:srgbClr val="FF0000"/>
              </a:buClr>
              <a:buFont typeface="Wingdings" panose="05000000000000000000" pitchFamily="2" charset="2"/>
              <a:buChar char="Ø"/>
            </a:pPr>
            <a:r>
              <a:rPr lang="en-US" dirty="0">
                <a:solidFill>
                  <a:srgbClr val="000000"/>
                </a:solidFill>
                <a:latin typeface="Arial" panose="02020603050405020304" pitchFamily="2"/>
              </a:rPr>
              <a:t>~ 1,4% CCR &amp; MR RWAs (vs 1,25% average Industry standard)</a:t>
            </a:r>
          </a:p>
          <a:p>
            <a:pPr marL="1476000" marR="320040" lvl="3" indent="-285750" algn="just">
              <a:lnSpc>
                <a:spcPts val="2000"/>
              </a:lnSpc>
              <a:buClr>
                <a:srgbClr val="FF0000"/>
              </a:buClr>
              <a:buFont typeface="Wingdings" panose="05000000000000000000" pitchFamily="2" charset="2"/>
              <a:buChar char="Ø"/>
            </a:pPr>
            <a:r>
              <a:rPr lang="en-US" dirty="0">
                <a:solidFill>
                  <a:srgbClr val="000000"/>
                </a:solidFill>
                <a:latin typeface="Arial" panose="02020603050405020304" pitchFamily="2"/>
              </a:rPr>
              <a:t>~ 100% FVAs (vs 170% Industry average )</a:t>
            </a:r>
          </a:p>
          <a:p>
            <a:pPr marL="1476000" marR="320040" lvl="3" indent="-285750" algn="just">
              <a:lnSpc>
                <a:spcPts val="2000"/>
              </a:lnSpc>
              <a:buClr>
                <a:srgbClr val="FF0000"/>
              </a:buClr>
              <a:buFont typeface="Wingdings" panose="05000000000000000000" pitchFamily="2" charset="2"/>
              <a:buChar char="Ø"/>
            </a:pPr>
            <a:r>
              <a:rPr lang="en-US" dirty="0">
                <a:solidFill>
                  <a:srgbClr val="000000"/>
                </a:solidFill>
                <a:latin typeface="Arial" panose="02020603050405020304" pitchFamily="2"/>
              </a:rPr>
              <a:t>~ 7% L3 assets ( vs 5%-10% Industry range)</a:t>
            </a:r>
          </a:p>
          <a:p>
            <a:pPr marL="1476000" marR="320040" lvl="3" indent="-285750" algn="just">
              <a:lnSpc>
                <a:spcPts val="2000"/>
              </a:lnSpc>
              <a:buClr>
                <a:srgbClr val="FF0000"/>
              </a:buClr>
              <a:buFont typeface="Wingdings" panose="05000000000000000000" pitchFamily="2" charset="2"/>
              <a:buChar char="Ø"/>
            </a:pPr>
            <a:r>
              <a:rPr lang="en-US" dirty="0">
                <a:solidFill>
                  <a:srgbClr val="000000"/>
                </a:solidFill>
                <a:latin typeface="Arial" panose="02020603050405020304" pitchFamily="2"/>
              </a:rPr>
              <a:t>~ 0,1% FV </a:t>
            </a:r>
            <a:r>
              <a:rPr lang="en-US" dirty="0" err="1">
                <a:solidFill>
                  <a:srgbClr val="000000"/>
                </a:solidFill>
                <a:latin typeface="Arial" panose="02020603050405020304" pitchFamily="2"/>
              </a:rPr>
              <a:t>assets&amp;liabilities</a:t>
            </a:r>
            <a:endParaRPr lang="en-US" dirty="0">
              <a:solidFill>
                <a:srgbClr val="000000"/>
              </a:solidFill>
              <a:latin typeface="Arial" panose="02020603050405020304" pitchFamily="2"/>
            </a:endParaRPr>
          </a:p>
          <a:p>
            <a:pPr marL="1190250" marR="320040" lvl="3" algn="just">
              <a:lnSpc>
                <a:spcPts val="2000"/>
              </a:lnSpc>
              <a:buClr>
                <a:srgbClr val="FF0000"/>
              </a:buClr>
            </a:pPr>
            <a:endParaRPr lang="en-US" dirty="0">
              <a:solidFill>
                <a:srgbClr val="000000"/>
              </a:solidFill>
              <a:latin typeface="Arial" panose="02020603050405020304" pitchFamily="2"/>
            </a:endParaRPr>
          </a:p>
          <a:p>
            <a:pPr marL="1080000" marR="320040" indent="-285750" algn="just">
              <a:lnSpc>
                <a:spcPts val="2000"/>
              </a:lnSpc>
              <a:buClr>
                <a:srgbClr val="FF0000"/>
              </a:buClr>
              <a:buFont typeface="Wingdings" panose="05000000000000000000" pitchFamily="2" charset="2"/>
              <a:buChar char="q"/>
            </a:pPr>
            <a:r>
              <a:rPr lang="en-US" dirty="0">
                <a:solidFill>
                  <a:srgbClr val="000000"/>
                </a:solidFill>
                <a:latin typeface="Arial" panose="02020603050405020304" pitchFamily="2"/>
              </a:rPr>
              <a:t>Group PVA quarterly variability: $+/-80m  (MSS +/- $50m)</a:t>
            </a:r>
          </a:p>
          <a:p>
            <a:pPr marL="794250" marR="320040" algn="just">
              <a:lnSpc>
                <a:spcPts val="2000"/>
              </a:lnSpc>
              <a:buClr>
                <a:srgbClr val="FF0000"/>
              </a:buClr>
            </a:pPr>
            <a:endParaRPr lang="en-US" dirty="0">
              <a:solidFill>
                <a:srgbClr val="000000"/>
              </a:solidFill>
              <a:latin typeface="Arial" panose="02020603050405020304" pitchFamily="2"/>
            </a:endParaRPr>
          </a:p>
          <a:p>
            <a:pPr marL="1080000" marR="320040" indent="-285750" algn="just">
              <a:lnSpc>
                <a:spcPts val="1200"/>
              </a:lnSpc>
              <a:spcBef>
                <a:spcPts val="570"/>
              </a:spcBef>
              <a:buFont typeface="Wingdings" panose="05000000000000000000" pitchFamily="2" charset="2"/>
              <a:buChar char="q"/>
            </a:pPr>
            <a:endParaRPr lang="en-US" dirty="0">
              <a:solidFill>
                <a:srgbClr val="000000"/>
              </a:solidFill>
              <a:latin typeface="Arial" panose="02020603050405020304" pitchFamily="2"/>
            </a:endParaRPr>
          </a:p>
          <a:p>
            <a:pPr marL="1080000" marR="320040" indent="-285750" algn="just">
              <a:lnSpc>
                <a:spcPts val="1200"/>
              </a:lnSpc>
              <a:spcBef>
                <a:spcPts val="570"/>
              </a:spcBef>
              <a:buFont typeface="Wingdings" panose="05000000000000000000" pitchFamily="2" charset="2"/>
              <a:buChar char="q"/>
            </a:pPr>
            <a:endParaRPr lang="en-US" sz="1400" dirty="0">
              <a:solidFill>
                <a:srgbClr val="000000"/>
              </a:solidFill>
              <a:latin typeface="Arial" panose="02020603050405020304" pitchFamily="2"/>
            </a:endParaRPr>
          </a:p>
        </p:txBody>
      </p:sp>
      <p:sp>
        <p:nvSpPr>
          <p:cNvPr id="7" name="Rectangle 6"/>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8E1E665A-EAA9-1B0E-3928-D4D07F807C88}"/>
              </a:ext>
            </a:extLst>
          </p:cNvPr>
          <p:cNvSpPr txBox="1"/>
          <p:nvPr/>
        </p:nvSpPr>
        <p:spPr>
          <a:xfrm>
            <a:off x="7579742" y="2195661"/>
            <a:ext cx="2232248" cy="954107"/>
          </a:xfrm>
          <a:prstGeom prst="rect">
            <a:avLst/>
          </a:prstGeom>
          <a:solidFill>
            <a:schemeClr val="bg2"/>
          </a:solidFill>
        </p:spPr>
        <p:txBody>
          <a:bodyPr wrap="square" rtlCol="0">
            <a:spAutoFit/>
          </a:bodyPr>
          <a:lstStyle/>
          <a:p>
            <a:r>
              <a:rPr lang="fr-FR" sz="1400" dirty="0">
                <a:latin typeface="+mn-lt"/>
                <a:cs typeface="Arial" panose="020B0604020202020204" pitchFamily="34" charset="0"/>
              </a:rPr>
              <a:t>DB: 	$2,00</a:t>
            </a:r>
            <a:r>
              <a:rPr lang="pl-PL" sz="1400" dirty="0">
                <a:latin typeface="+mn-lt"/>
                <a:cs typeface="Arial" panose="020B0604020202020204" pitchFamily="34" charset="0"/>
              </a:rPr>
              <a:t>0</a:t>
            </a:r>
            <a:r>
              <a:rPr lang="fr-FR" sz="1400" dirty="0">
                <a:latin typeface="+mn-lt"/>
                <a:cs typeface="Arial" panose="020B0604020202020204" pitchFamily="34" charset="0"/>
              </a:rPr>
              <a:t>m</a:t>
            </a:r>
          </a:p>
          <a:p>
            <a:r>
              <a:rPr lang="fr-FR" sz="1400" dirty="0">
                <a:latin typeface="+mn-lt"/>
                <a:cs typeface="Arial" panose="020B0604020202020204" pitchFamily="34" charset="0"/>
              </a:rPr>
              <a:t>BNPP: 	$1,600m</a:t>
            </a:r>
          </a:p>
          <a:p>
            <a:r>
              <a:rPr lang="fr-FR" sz="1400" dirty="0">
                <a:latin typeface="+mn-lt"/>
                <a:cs typeface="Arial" panose="020B0604020202020204" pitchFamily="34" charset="0"/>
              </a:rPr>
              <a:t>Barclays: 	$1,500m</a:t>
            </a:r>
          </a:p>
          <a:p>
            <a:r>
              <a:rPr lang="fr-FR" sz="1400" dirty="0">
                <a:latin typeface="+mn-lt"/>
                <a:cs typeface="Arial" panose="020B0604020202020204" pitchFamily="34" charset="0"/>
              </a:rPr>
              <a:t>SG:	$0,850m</a:t>
            </a:r>
          </a:p>
        </p:txBody>
      </p:sp>
      <p:sp>
        <p:nvSpPr>
          <p:cNvPr id="9" name="Espace réservé du numéro de diapositive 10">
            <a:extLst>
              <a:ext uri="{FF2B5EF4-FFF2-40B4-BE49-F238E27FC236}">
                <a16:creationId xmlns:a16="http://schemas.microsoft.com/office/drawing/2014/main" id="{39F6FCB3-AA7E-DCE5-F357-FF5DE605F96A}"/>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16</a:t>
            </a:r>
          </a:p>
        </p:txBody>
      </p:sp>
    </p:spTree>
    <p:extLst>
      <p:ext uri="{BB962C8B-B14F-4D97-AF65-F5344CB8AC3E}">
        <p14:creationId xmlns:p14="http://schemas.microsoft.com/office/powerpoint/2010/main" val="352665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
            <a:extLst>
              <a:ext uri="{FF2B5EF4-FFF2-40B4-BE49-F238E27FC236}">
                <a16:creationId xmlns:a16="http://schemas.microsoft.com/office/drawing/2014/main" id="{E4F14699-DA14-23C1-DEAD-7E9F18C7FC46}"/>
              </a:ext>
            </a:extLst>
          </p:cNvPr>
          <p:cNvSpPr txBox="1">
            <a:spLocks noChangeArrowheads="1"/>
          </p:cNvSpPr>
          <p:nvPr/>
        </p:nvSpPr>
        <p:spPr bwMode="auto">
          <a:xfrm>
            <a:off x="1027014" y="736570"/>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FF0000"/>
                </a:solidFill>
                <a:effectLst/>
                <a:uLnTx/>
                <a:uFillTx/>
                <a:latin typeface="Arial"/>
                <a:ea typeface="+mj-ea"/>
                <a:cs typeface="+mj-cs"/>
              </a:rPr>
              <a:t>Disclaimer</a:t>
            </a:r>
            <a:r>
              <a:rPr kumimoji="0" lang="en-GB" sz="2000" b="0" i="0" u="none" strike="noStrike" kern="0" cap="none" spc="0" normalizeH="0" baseline="0" noProof="0" dirty="0">
                <a:ln>
                  <a:noFill/>
                </a:ln>
                <a:solidFill>
                  <a:srgbClr val="FF0000"/>
                </a:solidFill>
                <a:effectLst/>
                <a:uLnTx/>
                <a:uFillTx/>
                <a:latin typeface="Arial"/>
                <a:ea typeface="+mj-ea"/>
                <a:cs typeface="+mj-cs"/>
              </a:rPr>
              <a:t> </a:t>
            </a:r>
          </a:p>
        </p:txBody>
      </p:sp>
      <p:sp>
        <p:nvSpPr>
          <p:cNvPr id="36" name="Espace réservé du pied de page 1">
            <a:extLst>
              <a:ext uri="{FF2B5EF4-FFF2-40B4-BE49-F238E27FC236}">
                <a16:creationId xmlns:a16="http://schemas.microsoft.com/office/drawing/2014/main" id="{58D5F6A0-54F9-62AC-5B75-A72D509F4401}"/>
              </a:ext>
            </a:extLst>
          </p:cNvPr>
          <p:cNvSpPr txBox="1">
            <a:spLocks/>
          </p:cNvSpPr>
          <p:nvPr/>
        </p:nvSpPr>
        <p:spPr>
          <a:xfrm>
            <a:off x="3384550" y="6356350"/>
            <a:ext cx="3136900" cy="365125"/>
          </a:xfrm>
          <a:prstGeom prst="rect">
            <a:avLst/>
          </a:prstGeom>
        </p:spPr>
        <p:txBody>
          <a:bodyPr vert="horz" lIns="91440" tIns="45720" rIns="91440" bIns="45720" rtlCol="0" anchor="ctr"/>
          <a:lstStyle>
            <a:defPPr>
              <a:defRPr lang="en-US"/>
            </a:defPPr>
            <a:lvl1pPr algn="ctr" rtl="0" eaLnBrk="0" fontAlgn="base" hangingPunct="0">
              <a:spcBef>
                <a:spcPct val="50000"/>
              </a:spcBef>
              <a:spcAft>
                <a:spcPct val="0"/>
              </a:spcAft>
              <a:defRPr sz="1200" kern="1200">
                <a:solidFill>
                  <a:schemeClr val="tx1">
                    <a:tint val="75000"/>
                  </a:schemeClr>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1200" b="0" i="0" u="none" strike="noStrike" kern="1200" cap="none" spc="0" normalizeH="0" baseline="0" noProof="0">
              <a:ln>
                <a:noFill/>
              </a:ln>
              <a:solidFill>
                <a:srgbClr val="000000">
                  <a:tint val="75000"/>
                </a:srgbClr>
              </a:solidFill>
              <a:effectLst/>
              <a:uLnTx/>
              <a:uFillTx/>
              <a:latin typeface="Arial" pitchFamily="34" charset="0"/>
              <a:ea typeface="+mn-ea"/>
              <a:cs typeface="+mn-cs"/>
            </a:endParaRPr>
          </a:p>
        </p:txBody>
      </p:sp>
      <p:sp>
        <p:nvSpPr>
          <p:cNvPr id="37" name="Rectangle 36">
            <a:extLst>
              <a:ext uri="{FF2B5EF4-FFF2-40B4-BE49-F238E27FC236}">
                <a16:creationId xmlns:a16="http://schemas.microsoft.com/office/drawing/2014/main" id="{D0F26FE1-F918-781A-CCCD-F4BFF5ED761D}"/>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42" name="Espace réservé du numéro de diapositive 10">
            <a:extLst>
              <a:ext uri="{FF2B5EF4-FFF2-40B4-BE49-F238E27FC236}">
                <a16:creationId xmlns:a16="http://schemas.microsoft.com/office/drawing/2014/main" id="{45F37A4C-AD20-D4E2-63F3-6AE351D3F640}"/>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a:t>
            </a:r>
          </a:p>
        </p:txBody>
      </p:sp>
      <p:sp>
        <p:nvSpPr>
          <p:cNvPr id="3" name="TextBox 2">
            <a:extLst>
              <a:ext uri="{FF2B5EF4-FFF2-40B4-BE49-F238E27FC236}">
                <a16:creationId xmlns:a16="http://schemas.microsoft.com/office/drawing/2014/main" id="{28D876CB-EC2D-4AAA-7959-64E966D9FEEC}"/>
              </a:ext>
            </a:extLst>
          </p:cNvPr>
          <p:cNvSpPr txBox="1"/>
          <p:nvPr/>
        </p:nvSpPr>
        <p:spPr>
          <a:xfrm>
            <a:off x="522958" y="1619597"/>
            <a:ext cx="10009112" cy="3600986"/>
          </a:xfrm>
          <a:prstGeom prst="rect">
            <a:avLst/>
          </a:prstGeom>
          <a:noFill/>
        </p:spPr>
        <p:txBody>
          <a:bodyPr wrap="square">
            <a:spAutoFit/>
          </a:bodyPr>
          <a:lstStyle/>
          <a:p>
            <a:pPr algn="just" fontAlgn="base"/>
            <a:r>
              <a:rPr lang="en-GB" sz="1200" b="1" dirty="0"/>
              <a:t>This presentation has been prepared by HSBC Service Delivery (Polska) </a:t>
            </a:r>
            <a:r>
              <a:rPr lang="pl-PL" sz="1200" b="1" dirty="0"/>
              <a:t>S</a:t>
            </a:r>
            <a:r>
              <a:rPr lang="en-GB" sz="1200" b="1" dirty="0"/>
              <a:t>p. z </a:t>
            </a:r>
            <a:r>
              <a:rPr lang="en-GB" sz="1200" b="1" dirty="0" err="1"/>
              <a:t>o.o.</a:t>
            </a:r>
            <a:r>
              <a:rPr lang="en-GB" sz="1200" b="1" dirty="0"/>
              <a:t> </a:t>
            </a:r>
            <a:r>
              <a:rPr lang="en-GB" sz="1200" dirty="0"/>
              <a:t>with a registered office located at </a:t>
            </a:r>
            <a:r>
              <a:rPr lang="en-GB" sz="1200" dirty="0" err="1"/>
              <a:t>Kapelanka</a:t>
            </a:r>
            <a:r>
              <a:rPr lang="en-GB" sz="1200" dirty="0"/>
              <a:t> 42A, </a:t>
            </a:r>
            <a:r>
              <a:rPr lang="pl-PL" sz="1200" dirty="0"/>
              <a:t>​</a:t>
            </a:r>
            <a:br>
              <a:rPr lang="pl-PL" sz="1200" dirty="0"/>
            </a:br>
            <a:r>
              <a:rPr lang="en-GB" sz="1200" dirty="0"/>
              <a:t>30-347 Krak</a:t>
            </a:r>
            <a:r>
              <a:rPr lang="pl-PL" sz="1200" dirty="0"/>
              <a:t>ó</a:t>
            </a:r>
            <a:r>
              <a:rPr lang="en-GB" sz="1200" dirty="0"/>
              <a:t>w, Poland, registered in the District Court for Kraków-</a:t>
            </a:r>
            <a:r>
              <a:rPr lang="en-GB" sz="1200" dirty="0" err="1"/>
              <a:t>Śródmieście</a:t>
            </a:r>
            <a:r>
              <a:rPr lang="en-GB" sz="1200" dirty="0"/>
              <a:t> in Kraków, XI Commercial Division of the National Court Register, under the number KRS 0000310459, share capital (entirely paid) in the amount of 67 689 500,00 PLN, NIP 525-242-91-07, hereinafter referred to as “HSBC”. </a:t>
            </a:r>
            <a:r>
              <a:rPr lang="pl-PL" sz="1200" dirty="0"/>
              <a:t>​</a:t>
            </a:r>
          </a:p>
          <a:p>
            <a:pPr algn="just" fontAlgn="base"/>
            <a:r>
              <a:rPr lang="pl-PL" sz="1200" dirty="0"/>
              <a:t>​</a:t>
            </a:r>
          </a:p>
          <a:p>
            <a:pPr algn="just" fontAlgn="base"/>
            <a:r>
              <a:rPr lang="en-GB" sz="1200" dirty="0"/>
              <a:t>HSBC has based this document on information obtained from sources it believes to be reliable but which has not been independently </a:t>
            </a:r>
            <a:r>
              <a:rPr lang="en-US" sz="1200" dirty="0"/>
              <a:t>​</a:t>
            </a:r>
            <a:br>
              <a:rPr lang="en-US" sz="1200" dirty="0"/>
            </a:br>
            <a:r>
              <a:rPr lang="en-GB" sz="1200" dirty="0"/>
              <a:t>verified. While this information has been prepared in good faith, no representation or warranty, express or implied, is or will be made </a:t>
            </a:r>
            <a:r>
              <a:rPr lang="en-US" sz="1200" dirty="0"/>
              <a:t>​</a:t>
            </a:r>
            <a:br>
              <a:rPr lang="en-US" sz="1200" dirty="0"/>
            </a:br>
            <a:r>
              <a:rPr lang="en-GB" sz="1200" dirty="0"/>
              <a:t>and no responsibility or liability is or will be accepted by the HSBC, or by any of their respective officers, employees or agents in relation</a:t>
            </a:r>
            <a:r>
              <a:rPr lang="en-US" sz="1200" dirty="0"/>
              <a:t>​</a:t>
            </a:r>
            <a:br>
              <a:rPr lang="en-US" sz="1200" dirty="0"/>
            </a:br>
            <a:r>
              <a:rPr lang="en-GB" sz="1200" dirty="0"/>
              <a:t>to the accuracy or completeness of the Documents or any other written or oral information made available to any interested party or its advisers and any such liability is expressly disclaimed. Any charts and graphs included are from publicly available sources or proprietary </a:t>
            </a:r>
            <a:r>
              <a:rPr lang="en-US" sz="1200" dirty="0"/>
              <a:t>​</a:t>
            </a:r>
            <a:br>
              <a:rPr lang="en-US" sz="1200" dirty="0"/>
            </a:br>
            <a:r>
              <a:rPr lang="en-GB" sz="1200" dirty="0"/>
              <a:t>data. No liability is accepted whatsoever for any direct, indirect or consequential loss arising from the use of this document. HSBC is under </a:t>
            </a:r>
            <a:r>
              <a:rPr lang="en-US" sz="1200" dirty="0"/>
              <a:t>​</a:t>
            </a:r>
            <a:br>
              <a:rPr lang="en-US" sz="1200" dirty="0"/>
            </a:br>
            <a:r>
              <a:rPr lang="en-GB" sz="1200" dirty="0"/>
              <a:t>no obligation to keep current the information in this document. You are solely responsible for making your own independent appraisal of </a:t>
            </a:r>
            <a:r>
              <a:rPr lang="en-US" sz="1200" dirty="0"/>
              <a:t>​</a:t>
            </a:r>
            <a:br>
              <a:rPr lang="en-US" sz="1200" dirty="0"/>
            </a:br>
            <a:r>
              <a:rPr lang="en-GB" sz="1200" dirty="0"/>
              <a:t>and investigations into the data, products, financial instruments and transactions referred to in this document and you should not rely on </a:t>
            </a:r>
            <a:r>
              <a:rPr lang="en-US" sz="1200" dirty="0"/>
              <a:t>​</a:t>
            </a:r>
            <a:br>
              <a:rPr lang="en-US" sz="1200" dirty="0"/>
            </a:br>
            <a:r>
              <a:rPr lang="en-GB" sz="1200" dirty="0"/>
              <a:t>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a:t>
            </a:r>
            <a:r>
              <a:rPr lang="en-US" sz="1200" dirty="0"/>
              <a:t>​</a:t>
            </a:r>
            <a:br>
              <a:rPr lang="en-US" sz="1200" dirty="0"/>
            </a:br>
            <a:r>
              <a:rPr lang="en-GB" sz="1200" dirty="0"/>
              <a:t>should enter into, the purchase or sale of any security, commodity or other financial instrument or master agreement, or any other contract, agreement or structure whatsoever. This document is intended to be distributed in its entirety. </a:t>
            </a:r>
            <a:r>
              <a:rPr lang="en-GB" sz="1200" b="1" dirty="0"/>
              <a:t>Reproduction of this document, in whole or in part, or disclosure of any of its contents, without prior consent of HSBC or any associate, is prohibited.</a:t>
            </a:r>
            <a:r>
              <a:rPr lang="en-US" sz="1200" dirty="0"/>
              <a:t>​</a:t>
            </a:r>
          </a:p>
        </p:txBody>
      </p:sp>
    </p:spTree>
    <p:extLst>
      <p:ext uri="{BB962C8B-B14F-4D97-AF65-F5344CB8AC3E}">
        <p14:creationId xmlns:p14="http://schemas.microsoft.com/office/powerpoint/2010/main" val="295601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16295" y="670612"/>
            <a:ext cx="9587783" cy="614223"/>
          </a:xfrm>
        </p:spPr>
        <p:txBody>
          <a:bodyPr/>
          <a:lstStyle/>
          <a:p>
            <a:r>
              <a:rPr lang="fr-FR" sz="2200" dirty="0">
                <a:solidFill>
                  <a:srgbClr val="FF0000"/>
                </a:solidFill>
                <a:latin typeface="Arial" panose="020B0604020202020204" pitchFamily="34" charset="0"/>
                <a:cs typeface="Arial" panose="020B0604020202020204" pitchFamily="34" charset="0"/>
              </a:rPr>
              <a:t>FVA / PVA : Key notions</a:t>
            </a:r>
          </a:p>
        </p:txBody>
      </p:sp>
      <p:sp>
        <p:nvSpPr>
          <p:cNvPr id="5" name="Text Placeholder 237"/>
          <p:cNvSpPr txBox="1">
            <a:spLocks/>
          </p:cNvSpPr>
          <p:nvPr/>
        </p:nvSpPr>
        <p:spPr>
          <a:xfrm>
            <a:off x="470762" y="936375"/>
            <a:ext cx="9915166" cy="2742328"/>
          </a:xfrm>
          <a:prstGeom prst="rect">
            <a:avLst/>
          </a:prstGeom>
          <a:noFill/>
          <a:ln w="0" cmpd="sng">
            <a:noFill/>
            <a:prstDash val="solid"/>
          </a:ln>
        </p:spPr>
        <p:txBody>
          <a:bodyPr vert="horz" lIns="0" tIns="165735" rIns="0" bIns="0" anchor="t">
            <a:noAutofit/>
          </a:bodyPr>
          <a:lstStyle>
            <a:lvl1pPr>
              <a:defRPr/>
            </a:lvl1pPr>
          </a:lstStyle>
          <a:p>
            <a:pPr marL="483870" marR="320040" indent="26670" algn="just">
              <a:lnSpc>
                <a:spcPts val="1400"/>
              </a:lnSpc>
              <a:spcBef>
                <a:spcPts val="570"/>
              </a:spcBef>
            </a:pPr>
            <a:endParaRPr lang="en-US" b="1" spc="-20" dirty="0">
              <a:solidFill>
                <a:srgbClr val="000000"/>
              </a:solidFill>
              <a:latin typeface="Arial" panose="02020603050405020304" pitchFamily="2"/>
            </a:endParaRPr>
          </a:p>
          <a:p>
            <a:pPr marL="1080000" marR="320040" indent="-285750" algn="just">
              <a:lnSpc>
                <a:spcPts val="2000"/>
              </a:lnSpc>
              <a:spcBef>
                <a:spcPts val="570"/>
              </a:spcBef>
              <a:buClr>
                <a:srgbClr val="FF0000"/>
              </a:buClr>
              <a:buFont typeface="Wingdings" panose="05000000000000000000" pitchFamily="2" charset="2"/>
              <a:buChar char="q"/>
            </a:pPr>
            <a:r>
              <a:rPr lang="en-US" dirty="0">
                <a:solidFill>
                  <a:srgbClr val="000000"/>
                </a:solidFill>
                <a:latin typeface="Arial" panose="02020603050405020304" pitchFamily="2"/>
              </a:rPr>
              <a:t>Fair Value</a:t>
            </a:r>
          </a:p>
          <a:p>
            <a:pPr marL="1440000" marR="320040" lvl="2"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Best estimate of the exit price</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Principal / Most advantageous market </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Orderly transaction</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Blockage discounts are prohibited</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Own probability of default accounted for</a:t>
            </a:r>
          </a:p>
          <a:p>
            <a:pPr marL="1440000" marR="320040" indent="-285750" algn="just">
              <a:lnSpc>
                <a:spcPts val="2000"/>
              </a:lnSpc>
              <a:spcBef>
                <a:spcPts val="570"/>
              </a:spcBef>
              <a:buClr>
                <a:srgbClr val="FF0000"/>
              </a:buClr>
              <a:buFont typeface="Wingdings" panose="05000000000000000000" pitchFamily="2" charset="2"/>
              <a:buChar char="Ø"/>
            </a:pPr>
            <a:endParaRPr lang="en-US" dirty="0">
              <a:solidFill>
                <a:srgbClr val="000000"/>
              </a:solidFill>
              <a:latin typeface="Arial" panose="02020603050405020304" pitchFamily="2"/>
            </a:endParaRPr>
          </a:p>
          <a:p>
            <a:pPr marL="1080000" marR="320040" indent="-285750" algn="just">
              <a:lnSpc>
                <a:spcPts val="2000"/>
              </a:lnSpc>
              <a:spcBef>
                <a:spcPts val="570"/>
              </a:spcBef>
              <a:buClr>
                <a:srgbClr val="FF0000"/>
              </a:buClr>
              <a:buFont typeface="Wingdings" panose="05000000000000000000" pitchFamily="2" charset="2"/>
              <a:buChar char="q"/>
            </a:pPr>
            <a:r>
              <a:rPr lang="en-US" dirty="0">
                <a:solidFill>
                  <a:srgbClr val="000000"/>
                </a:solidFill>
                <a:latin typeface="Arial" panose="02020603050405020304" pitchFamily="2"/>
              </a:rPr>
              <a:t>Prudent Value</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Going concern</a:t>
            </a:r>
          </a:p>
          <a:p>
            <a:pPr marL="1440000" marR="320040" lvl="1"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Orderly transaction</a:t>
            </a:r>
          </a:p>
          <a:p>
            <a:pPr marL="1440000" marR="320040" lvl="2"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conservative estimate of economic value, capturing </a:t>
            </a:r>
            <a:r>
              <a:rPr lang="en-US" b="1" dirty="0">
                <a:solidFill>
                  <a:srgbClr val="000000"/>
                </a:solidFill>
                <a:latin typeface="Arial" panose="02020603050405020304" pitchFamily="2"/>
              </a:rPr>
              <a:t>(</a:t>
            </a:r>
            <a:r>
              <a:rPr lang="en-US" b="1" dirty="0" err="1">
                <a:solidFill>
                  <a:srgbClr val="000000"/>
                </a:solidFill>
                <a:latin typeface="Arial" panose="02020603050405020304" pitchFamily="2"/>
              </a:rPr>
              <a:t>i</a:t>
            </a:r>
            <a:r>
              <a:rPr lang="en-US" b="1" dirty="0">
                <a:solidFill>
                  <a:srgbClr val="000000"/>
                </a:solidFill>
                <a:latin typeface="Arial" panose="02020603050405020304" pitchFamily="2"/>
              </a:rPr>
              <a:t>) unexpected uncertainty, (ii) P&amp;L slippage and (iii) hidden costs </a:t>
            </a:r>
            <a:r>
              <a:rPr lang="en-US" dirty="0">
                <a:solidFill>
                  <a:srgbClr val="000000"/>
                </a:solidFill>
                <a:latin typeface="Arial" panose="02020603050405020304" pitchFamily="2"/>
              </a:rPr>
              <a:t> </a:t>
            </a:r>
          </a:p>
          <a:p>
            <a:pPr marL="1440000" marR="320040" lvl="2"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90% confidence level</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“Fair Value at Risk” at a point in time</a:t>
            </a:r>
          </a:p>
          <a:p>
            <a:pPr marL="1440000" marR="320040"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AVA= FVA-PVA deducted from CET1</a:t>
            </a:r>
          </a:p>
          <a:p>
            <a:pPr marL="1080000" marR="320040" lvl="1" indent="-285750" algn="just">
              <a:lnSpc>
                <a:spcPts val="2000"/>
              </a:lnSpc>
              <a:spcBef>
                <a:spcPts val="570"/>
              </a:spcBef>
              <a:buClr>
                <a:srgbClr val="FF0000"/>
              </a:buClr>
              <a:buFont typeface="Wingdings" panose="05000000000000000000" pitchFamily="2" charset="2"/>
              <a:buChar char="q"/>
            </a:pPr>
            <a:endParaRPr lang="en-US" dirty="0">
              <a:solidFill>
                <a:srgbClr val="000000"/>
              </a:solidFill>
              <a:latin typeface="Arial" panose="02020603050405020304" pitchFamily="2"/>
            </a:endParaRPr>
          </a:p>
          <a:p>
            <a:pPr marL="1080000" marR="320040" lvl="1" indent="-285750" algn="just">
              <a:lnSpc>
                <a:spcPts val="2000"/>
              </a:lnSpc>
              <a:spcBef>
                <a:spcPts val="570"/>
              </a:spcBef>
              <a:buClr>
                <a:srgbClr val="FF0000"/>
              </a:buClr>
              <a:buFont typeface="Wingdings" panose="05000000000000000000" pitchFamily="2" charset="2"/>
              <a:buChar char="q"/>
            </a:pPr>
            <a:r>
              <a:rPr lang="en-US" dirty="0">
                <a:solidFill>
                  <a:srgbClr val="000000"/>
                </a:solidFill>
                <a:latin typeface="Arial" panose="02020603050405020304" pitchFamily="2"/>
              </a:rPr>
              <a:t>Solvent wind down exit value</a:t>
            </a:r>
          </a:p>
          <a:p>
            <a:pPr marL="1440000" marR="320040" lvl="1" indent="-285750" algn="just">
              <a:lnSpc>
                <a:spcPts val="2000"/>
              </a:lnSpc>
              <a:spcBef>
                <a:spcPts val="570"/>
              </a:spcBef>
              <a:buClr>
                <a:srgbClr val="FF0000"/>
              </a:buClr>
              <a:buFont typeface="Wingdings" panose="05000000000000000000" pitchFamily="2" charset="2"/>
              <a:buChar char="Ø"/>
            </a:pPr>
            <a:r>
              <a:rPr lang="en-US" dirty="0">
                <a:solidFill>
                  <a:srgbClr val="000000"/>
                </a:solidFill>
                <a:latin typeface="Arial" panose="02020603050405020304" pitchFamily="2"/>
              </a:rPr>
              <a:t>Business forced sale</a:t>
            </a:r>
          </a:p>
          <a:p>
            <a:pPr marL="1080000" marR="320040" lvl="1" indent="-285750" algn="just">
              <a:lnSpc>
                <a:spcPts val="2000"/>
              </a:lnSpc>
              <a:spcBef>
                <a:spcPts val="570"/>
              </a:spcBef>
              <a:buClr>
                <a:srgbClr val="FF0000"/>
              </a:buClr>
              <a:buFont typeface="Wingdings" panose="05000000000000000000" pitchFamily="2" charset="2"/>
              <a:buChar char="q"/>
            </a:pPr>
            <a:endParaRPr lang="en-US" dirty="0">
              <a:solidFill>
                <a:srgbClr val="000000"/>
              </a:solidFill>
              <a:latin typeface="Arial" panose="02020603050405020304" pitchFamily="2"/>
            </a:endParaRPr>
          </a:p>
          <a:p>
            <a:pPr marL="1080000" marR="320040" indent="-285750" algn="just">
              <a:lnSpc>
                <a:spcPts val="1200"/>
              </a:lnSpc>
              <a:spcBef>
                <a:spcPts val="570"/>
              </a:spcBef>
              <a:buFont typeface="Wingdings" panose="05000000000000000000" pitchFamily="2" charset="2"/>
              <a:buChar char="q"/>
            </a:pPr>
            <a:endParaRPr lang="en-US" dirty="0">
              <a:solidFill>
                <a:srgbClr val="000000"/>
              </a:solidFill>
              <a:latin typeface="Arial" panose="02020603050405020304" pitchFamily="2"/>
            </a:endParaRPr>
          </a:p>
          <a:p>
            <a:pPr marL="1080000" marR="320040" indent="-285750" algn="just">
              <a:lnSpc>
                <a:spcPts val="1200"/>
              </a:lnSpc>
              <a:spcBef>
                <a:spcPts val="570"/>
              </a:spcBef>
              <a:buFont typeface="Wingdings" panose="05000000000000000000" pitchFamily="2" charset="2"/>
              <a:buChar char="q"/>
            </a:pPr>
            <a:endParaRPr lang="en-US" sz="1400" dirty="0">
              <a:solidFill>
                <a:srgbClr val="000000"/>
              </a:solidFill>
              <a:latin typeface="Arial" panose="02020603050405020304" pitchFamily="2"/>
            </a:endParaRPr>
          </a:p>
        </p:txBody>
      </p:sp>
      <p:sp>
        <p:nvSpPr>
          <p:cNvPr id="7" name="Rectangle 6"/>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2" name="ZoneTexte 1"/>
          <p:cNvSpPr txBox="1"/>
          <p:nvPr/>
        </p:nvSpPr>
        <p:spPr>
          <a:xfrm>
            <a:off x="6931670" y="737878"/>
            <a:ext cx="2880917" cy="3293209"/>
          </a:xfrm>
          <a:prstGeom prst="rect">
            <a:avLst/>
          </a:prstGeom>
          <a:solidFill>
            <a:schemeClr val="bg1">
              <a:lumMod val="95000"/>
            </a:schemeClr>
          </a:solidFill>
        </p:spPr>
        <p:txBody>
          <a:bodyPr wrap="none" rtlCol="0">
            <a:spAutoFit/>
          </a:bodyPr>
          <a:lstStyle/>
          <a:p>
            <a:pPr>
              <a:buClr>
                <a:srgbClr val="FF0000"/>
              </a:buClr>
            </a:pPr>
            <a:r>
              <a:rPr lang="fr-FR" sz="1600" i="1" dirty="0" err="1"/>
              <a:t>Fair</a:t>
            </a:r>
            <a:r>
              <a:rPr lang="fr-FR" sz="1600" i="1" dirty="0"/>
              <a:t> Value </a:t>
            </a:r>
            <a:r>
              <a:rPr lang="fr-FR" sz="1600" i="1" dirty="0" err="1"/>
              <a:t>Adjustments</a:t>
            </a:r>
            <a:endParaRPr lang="fr-FR" sz="1600" i="1" dirty="0"/>
          </a:p>
          <a:p>
            <a:pPr marL="285750" indent="-285750">
              <a:buClr>
                <a:srgbClr val="FF0000"/>
              </a:buClr>
              <a:buFont typeface="Courier New" panose="02070309020205020404" pitchFamily="49" charset="0"/>
              <a:buChar char="o"/>
            </a:pPr>
            <a:endParaRPr lang="fr-FR" sz="1600" i="1" dirty="0"/>
          </a:p>
          <a:p>
            <a:pPr marL="285750" indent="-285750">
              <a:buClr>
                <a:srgbClr val="FF0000"/>
              </a:buClr>
              <a:buFont typeface="Courier New" panose="02070309020205020404" pitchFamily="49" charset="0"/>
              <a:buChar char="o"/>
            </a:pPr>
            <a:r>
              <a:rPr lang="fr-FR" sz="1600" i="1" dirty="0"/>
              <a:t>IPV</a:t>
            </a:r>
          </a:p>
          <a:p>
            <a:pPr marL="285750" indent="-285750">
              <a:buClr>
                <a:srgbClr val="FF0000"/>
              </a:buClr>
              <a:buFont typeface="Courier New" panose="02070309020205020404" pitchFamily="49" charset="0"/>
              <a:buChar char="o"/>
            </a:pPr>
            <a:r>
              <a:rPr lang="fr-FR" sz="1600" i="1" dirty="0" err="1"/>
              <a:t>Bid</a:t>
            </a:r>
            <a:r>
              <a:rPr lang="fr-FR" sz="1600" i="1" dirty="0"/>
              <a:t> –</a:t>
            </a:r>
            <a:r>
              <a:rPr lang="fr-FR" sz="1600" i="1" dirty="0" err="1"/>
              <a:t>Offer</a:t>
            </a:r>
            <a:endParaRPr lang="fr-FR" sz="1600" i="1" dirty="0"/>
          </a:p>
          <a:p>
            <a:pPr marL="285750" indent="-285750">
              <a:buClr>
                <a:srgbClr val="FF0000"/>
              </a:buClr>
              <a:buFont typeface="Courier New" panose="02070309020205020404" pitchFamily="49" charset="0"/>
              <a:buChar char="o"/>
            </a:pPr>
            <a:r>
              <a:rPr lang="fr-FR" sz="1600" i="1" dirty="0"/>
              <a:t>CVA</a:t>
            </a:r>
          </a:p>
          <a:p>
            <a:pPr marL="285750" indent="-285750">
              <a:buClr>
                <a:srgbClr val="FF0000"/>
              </a:buClr>
              <a:buFont typeface="Courier New" panose="02070309020205020404" pitchFamily="49" charset="0"/>
              <a:buChar char="o"/>
            </a:pPr>
            <a:r>
              <a:rPr lang="fr-FR" sz="1600" i="1" dirty="0"/>
              <a:t>DVA</a:t>
            </a:r>
          </a:p>
          <a:p>
            <a:pPr marL="285750" indent="-285750">
              <a:buClr>
                <a:srgbClr val="FF0000"/>
              </a:buClr>
              <a:buFont typeface="Courier New" panose="02070309020205020404" pitchFamily="49" charset="0"/>
              <a:buChar char="o"/>
            </a:pPr>
            <a:r>
              <a:rPr lang="fr-FR" sz="1600" i="1" dirty="0"/>
              <a:t>FFVA</a:t>
            </a:r>
          </a:p>
          <a:p>
            <a:pPr marL="285750" indent="-285750">
              <a:buClr>
                <a:srgbClr val="FF0000"/>
              </a:buClr>
              <a:buFont typeface="Courier New" panose="02070309020205020404" pitchFamily="49" charset="0"/>
              <a:buChar char="o"/>
            </a:pPr>
            <a:r>
              <a:rPr lang="fr-FR" sz="1600" i="1" dirty="0" err="1"/>
              <a:t>Market</a:t>
            </a:r>
            <a:r>
              <a:rPr lang="fr-FR" sz="1600" i="1" dirty="0"/>
              <a:t> data </a:t>
            </a:r>
            <a:r>
              <a:rPr lang="fr-FR" sz="1600" i="1" dirty="0" err="1"/>
              <a:t>uncertainty</a:t>
            </a:r>
            <a:endParaRPr lang="fr-FR" sz="1600" i="1" dirty="0"/>
          </a:p>
          <a:p>
            <a:pPr marL="285750" indent="-285750">
              <a:buClr>
                <a:srgbClr val="FF0000"/>
              </a:buClr>
              <a:buFont typeface="Courier New" panose="02070309020205020404" pitchFamily="49" charset="0"/>
              <a:buChar char="o"/>
            </a:pPr>
            <a:r>
              <a:rPr lang="fr-FR" sz="1600" i="1" dirty="0"/>
              <a:t>Model Limitation</a:t>
            </a:r>
          </a:p>
          <a:p>
            <a:pPr marL="285750" indent="-285750">
              <a:buClr>
                <a:srgbClr val="FF0000"/>
              </a:buClr>
              <a:buFont typeface="Courier New" panose="02070309020205020404" pitchFamily="49" charset="0"/>
              <a:buChar char="o"/>
            </a:pPr>
            <a:r>
              <a:rPr lang="fr-FR" sz="1600" i="1" dirty="0"/>
              <a:t>Model </a:t>
            </a:r>
            <a:r>
              <a:rPr lang="fr-FR" sz="1600" i="1" dirty="0" err="1"/>
              <a:t>Uncertainty</a:t>
            </a:r>
            <a:endParaRPr lang="fr-FR" sz="1600" i="1" dirty="0"/>
          </a:p>
          <a:p>
            <a:pPr marL="285750" indent="-285750">
              <a:buClr>
                <a:srgbClr val="FF0000"/>
              </a:buClr>
              <a:buFont typeface="Courier New" panose="02070309020205020404" pitchFamily="49" charset="0"/>
              <a:buChar char="o"/>
            </a:pPr>
            <a:r>
              <a:rPr lang="fr-FR" sz="1600" i="1" dirty="0" err="1"/>
              <a:t>Early</a:t>
            </a:r>
            <a:r>
              <a:rPr lang="fr-FR" sz="1600" i="1" dirty="0"/>
              <a:t> </a:t>
            </a:r>
            <a:r>
              <a:rPr lang="fr-FR" sz="1600" i="1" dirty="0" err="1"/>
              <a:t>termination</a:t>
            </a:r>
            <a:endParaRPr lang="fr-FR" sz="1600" i="1" dirty="0"/>
          </a:p>
          <a:p>
            <a:pPr marL="285750" indent="-285750">
              <a:buClr>
                <a:srgbClr val="FF0000"/>
              </a:buClr>
              <a:buFont typeface="Courier New" panose="02070309020205020404" pitchFamily="49" charset="0"/>
              <a:buChar char="o"/>
            </a:pPr>
            <a:r>
              <a:rPr lang="fr-FR" sz="1600" i="1" dirty="0"/>
              <a:t>Future </a:t>
            </a:r>
            <a:r>
              <a:rPr lang="fr-FR" sz="1600" i="1" dirty="0" err="1"/>
              <a:t>Income</a:t>
            </a:r>
            <a:r>
              <a:rPr lang="fr-FR" sz="1600" i="1" dirty="0"/>
              <a:t> </a:t>
            </a:r>
            <a:r>
              <a:rPr lang="fr-FR" sz="1600" i="1" dirty="0" err="1"/>
              <a:t>Adjustment</a:t>
            </a:r>
            <a:endParaRPr lang="fr-FR" sz="1600" i="1" dirty="0"/>
          </a:p>
          <a:p>
            <a:pPr marL="285750" indent="-285750">
              <a:buClr>
                <a:srgbClr val="FF0000"/>
              </a:buClr>
              <a:buFont typeface="Courier New" panose="02070309020205020404" pitchFamily="49" charset="0"/>
              <a:buChar char="o"/>
            </a:pPr>
            <a:r>
              <a:rPr lang="fr-FR" sz="1600" i="1" dirty="0"/>
              <a:t>Day One P&amp;L </a:t>
            </a:r>
            <a:r>
              <a:rPr lang="fr-FR" sz="1600" i="1" dirty="0" err="1"/>
              <a:t>reserve</a:t>
            </a:r>
            <a:endParaRPr lang="fr-FR" sz="1600" i="1" dirty="0"/>
          </a:p>
        </p:txBody>
      </p:sp>
      <p:sp>
        <p:nvSpPr>
          <p:cNvPr id="9" name="Espace réservé du numéro de diapositive 10">
            <a:extLst>
              <a:ext uri="{FF2B5EF4-FFF2-40B4-BE49-F238E27FC236}">
                <a16:creationId xmlns:a16="http://schemas.microsoft.com/office/drawing/2014/main" id="{89C1C0A6-C963-8B50-12C9-DC85CC0666D6}"/>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17</a:t>
            </a:r>
          </a:p>
        </p:txBody>
      </p:sp>
    </p:spTree>
    <p:extLst>
      <p:ext uri="{BB962C8B-B14F-4D97-AF65-F5344CB8AC3E}">
        <p14:creationId xmlns:p14="http://schemas.microsoft.com/office/powerpoint/2010/main" val="264237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A900E9-D347-BBCB-7732-5918D6E27BAA}"/>
              </a:ext>
            </a:extLst>
          </p:cNvPr>
          <p:cNvPicPr>
            <a:picLocks noChangeAspect="1"/>
          </p:cNvPicPr>
          <p:nvPr/>
        </p:nvPicPr>
        <p:blipFill>
          <a:blip r:embed="rId2">
            <a:grayscl/>
          </a:blip>
          <a:stretch>
            <a:fillRect/>
          </a:stretch>
        </p:blipFill>
        <p:spPr>
          <a:xfrm>
            <a:off x="162918" y="1537636"/>
            <a:ext cx="10192459" cy="5320319"/>
          </a:xfrm>
          <a:prstGeom prst="rect">
            <a:avLst/>
          </a:prstGeom>
        </p:spPr>
      </p:pic>
      <p:sp>
        <p:nvSpPr>
          <p:cNvPr id="8" name="Rectangle 2">
            <a:extLst>
              <a:ext uri="{FF2B5EF4-FFF2-40B4-BE49-F238E27FC236}">
                <a16:creationId xmlns:a16="http://schemas.microsoft.com/office/drawing/2014/main" id="{5A159003-1C22-886B-9FC3-C98460F767DC}"/>
              </a:ext>
            </a:extLst>
          </p:cNvPr>
          <p:cNvSpPr txBox="1">
            <a:spLocks noChangeArrowheads="1"/>
          </p:cNvSpPr>
          <p:nvPr/>
        </p:nvSpPr>
        <p:spPr>
          <a:xfrm>
            <a:off x="728263" y="467469"/>
            <a:ext cx="9587783" cy="614223"/>
          </a:xfrm>
          <a:prstGeom prst="rect">
            <a:avLst/>
          </a:prstGeom>
        </p:spPr>
        <p:txBody>
          <a:bodyPr/>
          <a:lstStyle/>
          <a:p>
            <a:r>
              <a:rPr lang="fr-FR" sz="2200" dirty="0">
                <a:solidFill>
                  <a:srgbClr val="FF0000"/>
                </a:solidFill>
                <a:latin typeface="Arial" panose="020B0604020202020204" pitchFamily="34" charset="0"/>
                <a:cs typeface="Arial" panose="020B0604020202020204" pitchFamily="34" charset="0"/>
              </a:rPr>
              <a:t>FVA / PVA : Key notions</a:t>
            </a:r>
          </a:p>
        </p:txBody>
      </p:sp>
      <p:sp>
        <p:nvSpPr>
          <p:cNvPr id="9" name="Rectangle 8">
            <a:extLst>
              <a:ext uri="{FF2B5EF4-FFF2-40B4-BE49-F238E27FC236}">
                <a16:creationId xmlns:a16="http://schemas.microsoft.com/office/drawing/2014/main" id="{DA9AA80E-D13B-C45F-A4A1-F2F2BA596636}"/>
              </a:ext>
            </a:extLst>
          </p:cNvPr>
          <p:cNvSpPr/>
          <p:nvPr/>
        </p:nvSpPr>
        <p:spPr bwMode="auto">
          <a:xfrm>
            <a:off x="378942" y="480350"/>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6" name="Espace réservé du numéro de diapositive 10">
            <a:extLst>
              <a:ext uri="{FF2B5EF4-FFF2-40B4-BE49-F238E27FC236}">
                <a16:creationId xmlns:a16="http://schemas.microsoft.com/office/drawing/2014/main" id="{BA5CC647-F48E-D2ED-401E-8ADF49FDA3CE}"/>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18</a:t>
            </a:r>
          </a:p>
        </p:txBody>
      </p:sp>
    </p:spTree>
    <p:extLst>
      <p:ext uri="{BB962C8B-B14F-4D97-AF65-F5344CB8AC3E}">
        <p14:creationId xmlns:p14="http://schemas.microsoft.com/office/powerpoint/2010/main" val="52199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 name="Text Placeholder 101"/>
          <p:cNvSpPr>
            <a:spLocks noGrp="1"/>
          </p:cNvSpPr>
          <p:nvPr>
            <p:ph type="body" idx="10"/>
          </p:nvPr>
        </p:nvSpPr>
        <p:spPr>
          <a:xfrm>
            <a:off x="680720" y="762000"/>
            <a:ext cx="9157970" cy="5921375"/>
          </a:xfrm>
          <a:prstGeom prst="rect">
            <a:avLst/>
          </a:prstGeom>
          <a:noFill/>
          <a:ln w="0" cmpd="sng">
            <a:noFill/>
            <a:prstDash val="solid"/>
          </a:ln>
        </p:spPr>
        <p:txBody>
          <a:bodyPr vert="horz" lIns="0" tIns="11430" rIns="0" bIns="0" anchor="t"/>
          <a:lstStyle/>
          <a:p>
            <a:pPr marL="274320" marR="0" indent="0" algn="l">
              <a:lnSpc>
                <a:spcPts val="2500"/>
              </a:lnSpc>
              <a:spcAft>
                <a:spcPts val="0"/>
              </a:spcAft>
            </a:pPr>
            <a:r>
              <a:rPr lang="en-US" sz="2200" spc="-10" dirty="0">
                <a:solidFill>
                  <a:srgbClr val="FF0000"/>
                </a:solidFill>
                <a:latin typeface="Arial" panose="02020603050405020304" pitchFamily="2"/>
              </a:rPr>
              <a:t>Prudent Valuation: Current Scope </a:t>
            </a:r>
          </a:p>
          <a:p>
            <a:pPr marL="274320" marR="0" indent="0" algn="l">
              <a:lnSpc>
                <a:spcPts val="2500"/>
              </a:lnSpc>
              <a:spcAft>
                <a:spcPts val="0"/>
              </a:spcAft>
            </a:pPr>
            <a:endParaRPr lang="en-US" sz="2200" spc="-10" dirty="0">
              <a:solidFill>
                <a:srgbClr val="FF0000"/>
              </a:solidFill>
              <a:latin typeface="Arial" panose="02020603050405020304" pitchFamily="2"/>
            </a:endParaRPr>
          </a:p>
          <a:p>
            <a:pPr marL="274320" marR="0" indent="0" algn="l">
              <a:lnSpc>
                <a:spcPts val="2500"/>
              </a:lnSpc>
              <a:spcAft>
                <a:spcPts val="0"/>
              </a:spcAft>
            </a:pPr>
            <a:endParaRPr lang="en-US" sz="2200" spc="-10" dirty="0">
              <a:solidFill>
                <a:srgbClr val="FF0000"/>
              </a:solidFill>
              <a:latin typeface="Arial" panose="02020603050405020304" pitchFamily="2"/>
            </a:endParaRPr>
          </a:p>
          <a:p>
            <a:pPr marL="274320" marR="0" indent="0" algn="l">
              <a:lnSpc>
                <a:spcPts val="2500"/>
              </a:lnSpc>
              <a:spcAft>
                <a:spcPts val="0"/>
              </a:spcAft>
            </a:pPr>
            <a:endParaRPr lang="en-US" sz="2200" spc="-10" dirty="0">
              <a:solidFill>
                <a:srgbClr val="FF0000"/>
              </a:solidFill>
              <a:latin typeface="Arial" panose="02020603050405020304" pitchFamily="2"/>
            </a:endParaRPr>
          </a:p>
          <a:p>
            <a:pPr marL="697230" marR="228600" indent="-285750" algn="l">
              <a:lnSpc>
                <a:spcPts val="2000"/>
              </a:lnSpc>
              <a:spcBef>
                <a:spcPts val="600"/>
              </a:spcBef>
              <a:spcAft>
                <a:spcPts val="0"/>
              </a:spcAft>
              <a:buClr>
                <a:srgbClr val="FF0000"/>
              </a:buClr>
              <a:buFont typeface="Wingdings" panose="05000000000000000000" pitchFamily="2" charset="2"/>
              <a:buChar char="q"/>
            </a:pPr>
            <a:r>
              <a:rPr lang="en-US" spc="0" dirty="0">
                <a:solidFill>
                  <a:srgbClr val="000000"/>
                </a:solidFill>
                <a:latin typeface="Arial" panose="02020603050405020304" pitchFamily="2"/>
              </a:rPr>
              <a:t>As at end of December 2013, scope was extended to all Firms’ positions that are fair valued and within the scope of regulatory consolidation, including </a:t>
            </a:r>
            <a:r>
              <a:rPr lang="en-US" dirty="0">
                <a:solidFill>
                  <a:srgbClr val="000000"/>
                </a:solidFill>
                <a:latin typeface="Arial" panose="02020603050405020304" pitchFamily="2"/>
              </a:rPr>
              <a:t>FVOCI</a:t>
            </a:r>
            <a:r>
              <a:rPr lang="en-US" spc="0" dirty="0">
                <a:solidFill>
                  <a:srgbClr val="000000"/>
                </a:solidFill>
                <a:latin typeface="Arial" panose="02020603050405020304" pitchFamily="2"/>
              </a:rPr>
              <a:t> exposures. </a:t>
            </a:r>
          </a:p>
          <a:p>
            <a:pPr marL="697230" marR="228600" indent="-285750" algn="l">
              <a:lnSpc>
                <a:spcPts val="2000"/>
              </a:lnSpc>
              <a:spcBef>
                <a:spcPts val="600"/>
              </a:spcBef>
              <a:spcAft>
                <a:spcPts val="0"/>
              </a:spcAft>
              <a:buClr>
                <a:srgbClr val="FF0000"/>
              </a:buClr>
              <a:buFont typeface="Wingdings" panose="05000000000000000000" pitchFamily="2" charset="2"/>
              <a:buChar char="q"/>
            </a:pPr>
            <a:endParaRPr lang="en-US" spc="0" dirty="0">
              <a:solidFill>
                <a:srgbClr val="000000"/>
              </a:solidFill>
              <a:latin typeface="Arial" panose="02020603050405020304" pitchFamily="2"/>
            </a:endParaRPr>
          </a:p>
          <a:p>
            <a:pPr marL="697230" marR="228600" indent="-285750" algn="l">
              <a:lnSpc>
                <a:spcPts val="2000"/>
              </a:lnSpc>
              <a:spcBef>
                <a:spcPts val="600"/>
              </a:spcBef>
              <a:spcAft>
                <a:spcPts val="0"/>
              </a:spcAft>
              <a:buClr>
                <a:srgbClr val="FF0000"/>
              </a:buClr>
              <a:buFont typeface="Wingdings" panose="05000000000000000000" pitchFamily="2" charset="2"/>
              <a:buChar char="q"/>
            </a:pPr>
            <a:r>
              <a:rPr lang="en-US" spc="0" dirty="0">
                <a:solidFill>
                  <a:srgbClr val="000000"/>
                </a:solidFill>
                <a:latin typeface="Arial" panose="02020603050405020304" pitchFamily="2"/>
              </a:rPr>
              <a:t>Only legal entities that are specifically PRA / ECB / HKMA regulated are impacted at the legal entity level. </a:t>
            </a:r>
          </a:p>
          <a:p>
            <a:pPr marL="697230" marR="228600" indent="-285750" algn="l">
              <a:lnSpc>
                <a:spcPts val="2000"/>
              </a:lnSpc>
              <a:spcBef>
                <a:spcPts val="600"/>
              </a:spcBef>
              <a:spcAft>
                <a:spcPts val="0"/>
              </a:spcAft>
              <a:buClr>
                <a:srgbClr val="FF0000"/>
              </a:buClr>
              <a:buFont typeface="Wingdings" panose="05000000000000000000" pitchFamily="2" charset="2"/>
              <a:buChar char="q"/>
            </a:pPr>
            <a:endParaRPr lang="en-US" spc="0" dirty="0">
              <a:solidFill>
                <a:srgbClr val="000000"/>
              </a:solidFill>
              <a:latin typeface="Arial" panose="02020603050405020304" pitchFamily="2"/>
            </a:endParaRPr>
          </a:p>
          <a:p>
            <a:pPr marL="697230" marR="228600" indent="-285750" algn="l">
              <a:lnSpc>
                <a:spcPts val="2000"/>
              </a:lnSpc>
              <a:spcBef>
                <a:spcPts val="600"/>
              </a:spcBef>
              <a:spcAft>
                <a:spcPts val="0"/>
              </a:spcAft>
              <a:buClr>
                <a:srgbClr val="FF0000"/>
              </a:buClr>
              <a:buFont typeface="Wingdings" panose="05000000000000000000" pitchFamily="2" charset="2"/>
              <a:buChar char="q"/>
            </a:pPr>
            <a:r>
              <a:rPr lang="en-US" spc="0" dirty="0">
                <a:solidFill>
                  <a:srgbClr val="000000"/>
                </a:solidFill>
                <a:latin typeface="Arial" panose="02020603050405020304" pitchFamily="2"/>
              </a:rPr>
              <a:t>PVA is not implemented in the US but </a:t>
            </a:r>
            <a:r>
              <a:rPr lang="en-US" dirty="0">
                <a:solidFill>
                  <a:srgbClr val="000000"/>
                </a:solidFill>
                <a:latin typeface="Arial" panose="02020603050405020304" pitchFamily="2"/>
              </a:rPr>
              <a:t>PVA for</a:t>
            </a:r>
            <a:r>
              <a:rPr lang="en-US" spc="0" dirty="0">
                <a:solidFill>
                  <a:srgbClr val="000000"/>
                </a:solidFill>
                <a:latin typeface="Arial" panose="02020603050405020304" pitchFamily="2"/>
              </a:rPr>
              <a:t> exposures booked in the US  is accounted for at parent company level. </a:t>
            </a:r>
          </a:p>
          <a:p>
            <a:pPr marL="697230" marR="228600" indent="-285750" algn="l">
              <a:lnSpc>
                <a:spcPts val="2000"/>
              </a:lnSpc>
              <a:spcBef>
                <a:spcPts val="600"/>
              </a:spcBef>
              <a:spcAft>
                <a:spcPts val="0"/>
              </a:spcAft>
              <a:buClr>
                <a:srgbClr val="FF0000"/>
              </a:buClr>
              <a:buFont typeface="Wingdings" panose="05000000000000000000" pitchFamily="2" charset="2"/>
              <a:buChar char="q"/>
            </a:pPr>
            <a:endParaRPr lang="en-US" dirty="0">
              <a:solidFill>
                <a:srgbClr val="000000"/>
              </a:solidFill>
              <a:latin typeface="Arial" panose="02020603050405020304" pitchFamily="2"/>
            </a:endParaRPr>
          </a:p>
          <a:p>
            <a:pPr marL="411480" marR="228600" algn="l">
              <a:lnSpc>
                <a:spcPts val="2000"/>
              </a:lnSpc>
              <a:spcBef>
                <a:spcPts val="600"/>
              </a:spcBef>
              <a:spcAft>
                <a:spcPts val="0"/>
              </a:spcAft>
              <a:buClr>
                <a:srgbClr val="FF0000"/>
              </a:buClr>
            </a:pPr>
            <a:endParaRPr lang="en-US" spc="0" dirty="0">
              <a:solidFill>
                <a:srgbClr val="000000"/>
              </a:solidFill>
              <a:latin typeface="Arial" panose="02020603050405020304" pitchFamily="2"/>
            </a:endParaRPr>
          </a:p>
        </p:txBody>
      </p:sp>
      <p:sp>
        <p:nvSpPr>
          <p:cNvPr id="4" name="Rectangle 3"/>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7"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22</a:t>
            </a:fld>
            <a:endParaRPr lang="en-US" sz="1100" dirty="0"/>
          </a:p>
        </p:txBody>
      </p:sp>
    </p:spTree>
    <p:extLst>
      <p:ext uri="{BB962C8B-B14F-4D97-AF65-F5344CB8AC3E}">
        <p14:creationId xmlns:p14="http://schemas.microsoft.com/office/powerpoint/2010/main" val="170030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7" name="Text Box 7"/>
          <p:cNvSpPr txBox="1">
            <a:spLocks noChangeArrowheads="1"/>
          </p:cNvSpPr>
          <p:nvPr/>
        </p:nvSpPr>
        <p:spPr bwMode="auto">
          <a:xfrm>
            <a:off x="527894" y="5253826"/>
            <a:ext cx="9433527" cy="1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b="1">
                <a:solidFill>
                  <a:schemeClr val="accent2"/>
                </a:solidFill>
                <a:latin typeface="Arial" charset="0"/>
              </a:defRPr>
            </a:lvl1pPr>
            <a:lvl2pPr marL="742950" indent="-285750">
              <a:defRPr sz="600" b="1">
                <a:solidFill>
                  <a:schemeClr val="accent2"/>
                </a:solidFill>
                <a:latin typeface="Arial" charset="0"/>
              </a:defRPr>
            </a:lvl2pPr>
            <a:lvl3pPr marL="1143000" indent="-228600">
              <a:defRPr sz="600" b="1">
                <a:solidFill>
                  <a:schemeClr val="accent2"/>
                </a:solidFill>
                <a:latin typeface="Arial" charset="0"/>
              </a:defRPr>
            </a:lvl3pPr>
            <a:lvl4pPr marL="1600200" indent="-228600">
              <a:defRPr sz="600" b="1">
                <a:solidFill>
                  <a:schemeClr val="accent2"/>
                </a:solidFill>
                <a:latin typeface="Arial" charset="0"/>
              </a:defRPr>
            </a:lvl4pPr>
            <a:lvl5pPr marL="2057400" indent="-228600">
              <a:defRPr sz="600" b="1">
                <a:solidFill>
                  <a:schemeClr val="accent2"/>
                </a:solidFill>
                <a:latin typeface="Arial" charset="0"/>
              </a:defRPr>
            </a:lvl5pPr>
            <a:lvl6pPr marL="2514600" indent="-228600" algn="r" eaLnBrk="0" fontAlgn="base" hangingPunct="0">
              <a:spcBef>
                <a:spcPct val="50000"/>
              </a:spcBef>
              <a:spcAft>
                <a:spcPct val="0"/>
              </a:spcAft>
              <a:defRPr sz="600" b="1">
                <a:solidFill>
                  <a:schemeClr val="accent2"/>
                </a:solidFill>
                <a:latin typeface="Arial" charset="0"/>
              </a:defRPr>
            </a:lvl6pPr>
            <a:lvl7pPr marL="2971800" indent="-228600" algn="r" eaLnBrk="0" fontAlgn="base" hangingPunct="0">
              <a:spcBef>
                <a:spcPct val="50000"/>
              </a:spcBef>
              <a:spcAft>
                <a:spcPct val="0"/>
              </a:spcAft>
              <a:defRPr sz="600" b="1">
                <a:solidFill>
                  <a:schemeClr val="accent2"/>
                </a:solidFill>
                <a:latin typeface="Arial" charset="0"/>
              </a:defRPr>
            </a:lvl7pPr>
            <a:lvl8pPr marL="3429000" indent="-228600" algn="r" eaLnBrk="0" fontAlgn="base" hangingPunct="0">
              <a:spcBef>
                <a:spcPct val="50000"/>
              </a:spcBef>
              <a:spcAft>
                <a:spcPct val="0"/>
              </a:spcAft>
              <a:defRPr sz="600" b="1">
                <a:solidFill>
                  <a:schemeClr val="accent2"/>
                </a:solidFill>
                <a:latin typeface="Arial" charset="0"/>
              </a:defRPr>
            </a:lvl8pPr>
            <a:lvl9pPr marL="3886200" indent="-228600" algn="r" eaLnBrk="0" fontAlgn="base" hangingPunct="0">
              <a:spcBef>
                <a:spcPct val="50000"/>
              </a:spcBef>
              <a:spcAft>
                <a:spcPct val="0"/>
              </a:spcAft>
              <a:defRPr sz="600" b="1">
                <a:solidFill>
                  <a:schemeClr val="accent2"/>
                </a:solidFill>
                <a:latin typeface="Arial" charset="0"/>
              </a:defRPr>
            </a:lvl9pPr>
          </a:lstStyle>
          <a:p>
            <a:endParaRPr lang="fr-FR" altLang="en-US" sz="648" dirty="0">
              <a:solidFill>
                <a:schemeClr val="tx1"/>
              </a:solidFill>
            </a:endParaRPr>
          </a:p>
        </p:txBody>
      </p:sp>
      <p:sp>
        <p:nvSpPr>
          <p:cNvPr id="12" name="Rectangle 2"/>
          <p:cNvSpPr>
            <a:spLocks noGrp="1" noChangeArrowheads="1"/>
          </p:cNvSpPr>
          <p:nvPr>
            <p:ph type="title"/>
          </p:nvPr>
        </p:nvSpPr>
        <p:spPr>
          <a:xfrm>
            <a:off x="878341" y="673623"/>
            <a:ext cx="9845714" cy="673288"/>
          </a:xfrm>
        </p:spPr>
        <p:txBody>
          <a:bodyPr/>
          <a:lstStyle/>
          <a:p>
            <a:r>
              <a:rPr lang="en-GB" altLang="en-US" sz="2159" dirty="0">
                <a:solidFill>
                  <a:srgbClr val="FF0000"/>
                </a:solidFill>
              </a:rPr>
              <a:t>Pillar 3 Disclosure – PVA standing text and table review at 31 December 2023</a:t>
            </a:r>
          </a:p>
        </p:txBody>
      </p:sp>
      <p:sp>
        <p:nvSpPr>
          <p:cNvPr id="8" name="TextBox 7"/>
          <p:cNvSpPr txBox="1"/>
          <p:nvPr/>
        </p:nvSpPr>
        <p:spPr>
          <a:xfrm>
            <a:off x="7413260" y="3636099"/>
            <a:ext cx="251232" cy="258532"/>
          </a:xfrm>
          <a:prstGeom prst="rect">
            <a:avLst/>
          </a:prstGeom>
          <a:noFill/>
        </p:spPr>
        <p:txBody>
          <a:bodyPr wrap="square" rtlCol="0">
            <a:spAutoFit/>
          </a:bodyPr>
          <a:lstStyle/>
          <a:p>
            <a:pPr algn="l"/>
            <a:r>
              <a:rPr lang="en-GB" sz="1080" dirty="0">
                <a:solidFill>
                  <a:schemeClr val="tx1"/>
                </a:solidFill>
              </a:rPr>
              <a:t>*</a:t>
            </a:r>
          </a:p>
        </p:txBody>
      </p:sp>
      <p:pic>
        <p:nvPicPr>
          <p:cNvPr id="4" name="Picture 3">
            <a:extLst>
              <a:ext uri="{FF2B5EF4-FFF2-40B4-BE49-F238E27FC236}">
                <a16:creationId xmlns:a16="http://schemas.microsoft.com/office/drawing/2014/main" id="{72E75641-F54D-1F27-2DDA-2F0C63828A11}"/>
              </a:ext>
            </a:extLst>
          </p:cNvPr>
          <p:cNvPicPr>
            <a:picLocks noChangeAspect="1"/>
          </p:cNvPicPr>
          <p:nvPr/>
        </p:nvPicPr>
        <p:blipFill>
          <a:blip r:embed="rId3"/>
          <a:stretch>
            <a:fillRect/>
          </a:stretch>
        </p:blipFill>
        <p:spPr>
          <a:xfrm>
            <a:off x="1430899" y="1348738"/>
            <a:ext cx="7627515" cy="5843735"/>
          </a:xfrm>
          <a:prstGeom prst="rect">
            <a:avLst/>
          </a:prstGeom>
        </p:spPr>
      </p:pic>
      <p:sp>
        <p:nvSpPr>
          <p:cNvPr id="3" name="Rectangle 2">
            <a:extLst>
              <a:ext uri="{FF2B5EF4-FFF2-40B4-BE49-F238E27FC236}">
                <a16:creationId xmlns:a16="http://schemas.microsoft.com/office/drawing/2014/main" id="{4B84EE79-B1A3-10E3-D721-5ED59EF0726D}"/>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0" name="Espace réservé du numéro de diapositive 10">
            <a:extLst>
              <a:ext uri="{FF2B5EF4-FFF2-40B4-BE49-F238E27FC236}">
                <a16:creationId xmlns:a16="http://schemas.microsoft.com/office/drawing/2014/main" id="{34A89E11-4DD3-71C5-D6F4-3976EEDC9785}"/>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20</a:t>
            </a:r>
          </a:p>
        </p:txBody>
      </p:sp>
    </p:spTree>
    <p:extLst>
      <p:ext uri="{BB962C8B-B14F-4D97-AF65-F5344CB8AC3E}">
        <p14:creationId xmlns:p14="http://schemas.microsoft.com/office/powerpoint/2010/main" val="217249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 name="Text Placeholder 236"/>
          <p:cNvSpPr>
            <a:spLocks noGrp="1"/>
          </p:cNvSpPr>
          <p:nvPr>
            <p:ph type="body" idx="10"/>
          </p:nvPr>
        </p:nvSpPr>
        <p:spPr>
          <a:xfrm>
            <a:off x="732155" y="762000"/>
            <a:ext cx="9182100" cy="2188210"/>
          </a:xfrm>
          <a:prstGeom prst="rect">
            <a:avLst/>
          </a:prstGeom>
          <a:noFill/>
          <a:ln w="0" cmpd="sng">
            <a:noFill/>
            <a:prstDash val="solid"/>
          </a:ln>
        </p:spPr>
        <p:txBody>
          <a:bodyPr vert="horz" lIns="0" tIns="11430" rIns="0" bIns="0" anchor="t"/>
          <a:lstStyle/>
          <a:p>
            <a:pPr marL="182880" marR="0" indent="0" algn="l">
              <a:lnSpc>
                <a:spcPts val="2500"/>
              </a:lnSpc>
              <a:spcAft>
                <a:spcPts val="0"/>
              </a:spcAft>
            </a:pPr>
            <a:r>
              <a:rPr lang="en-US" sz="2200" spc="0" dirty="0">
                <a:solidFill>
                  <a:srgbClr val="FF0000"/>
                </a:solidFill>
                <a:latin typeface="Arial" panose="02020603050405020304" pitchFamily="2"/>
              </a:rPr>
              <a:t> </a:t>
            </a:r>
          </a:p>
        </p:txBody>
      </p:sp>
      <p:sp>
        <p:nvSpPr>
          <p:cNvPr id="238" name="Text Placeholder 237"/>
          <p:cNvSpPr>
            <a:spLocks noGrp="1"/>
          </p:cNvSpPr>
          <p:nvPr>
            <p:ph type="body" idx="10"/>
          </p:nvPr>
        </p:nvSpPr>
        <p:spPr>
          <a:xfrm>
            <a:off x="1211922" y="1619597"/>
            <a:ext cx="8767514" cy="3930127"/>
          </a:xfrm>
          <a:prstGeom prst="rect">
            <a:avLst/>
          </a:prstGeom>
          <a:noFill/>
          <a:ln w="0" cmpd="sng">
            <a:noFill/>
            <a:prstDash val="solid"/>
          </a:ln>
        </p:spPr>
        <p:txBody>
          <a:bodyPr vert="horz" lIns="0" tIns="165735" rIns="0" bIns="0" anchor="t">
            <a:noAutofit/>
          </a:bodyPr>
          <a:lstStyle/>
          <a:p>
            <a:pPr marL="483870" marR="320040" indent="26670" algn="just">
              <a:lnSpc>
                <a:spcPts val="1400"/>
              </a:lnSpc>
              <a:spcBef>
                <a:spcPts val="570"/>
              </a:spcBef>
              <a:spcAft>
                <a:spcPts val="0"/>
              </a:spcAft>
            </a:pPr>
            <a:endParaRPr lang="en-US" sz="1600" b="1" spc="-20"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1.28 </a:t>
            </a:r>
            <a:r>
              <a:rPr lang="el-GR" spc="0" dirty="0">
                <a:solidFill>
                  <a:srgbClr val="000000"/>
                </a:solidFill>
                <a:latin typeface="Arial" panose="020B0604020202020204" pitchFamily="34" charset="0"/>
                <a:cs typeface="Arial" panose="020B0604020202020204" pitchFamily="34" charset="0"/>
              </a:rPr>
              <a:t>σ</a:t>
            </a:r>
            <a:r>
              <a:rPr lang="fr-FR" dirty="0">
                <a:solidFill>
                  <a:srgbClr val="00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sym typeface="Wingdings" panose="05000000000000000000" pitchFamily="2" charset="2"/>
              </a:rPr>
              <a:t>&gt;</a:t>
            </a:r>
            <a:r>
              <a:rPr lang="fr-FR" spc="0" dirty="0">
                <a:solidFill>
                  <a:srgbClr val="000000"/>
                </a:solidFill>
                <a:latin typeface="Arial" panose="020B0604020202020204" pitchFamily="34" charset="0"/>
                <a:cs typeface="Arial" panose="020B0604020202020204" pitchFamily="34" charset="0"/>
              </a:rPr>
              <a:t> 90% 1 </a:t>
            </a:r>
            <a:r>
              <a:rPr lang="fr-FR" spc="0" dirty="0" err="1">
                <a:solidFill>
                  <a:srgbClr val="000000"/>
                </a:solidFill>
                <a:latin typeface="Arial" panose="020B0604020202020204" pitchFamily="34" charset="0"/>
                <a:cs typeface="Arial" panose="020B0604020202020204" pitchFamily="34" charset="0"/>
              </a:rPr>
              <a:t>tail</a:t>
            </a:r>
            <a:r>
              <a:rPr lang="fr-FR" spc="0" dirty="0">
                <a:solidFill>
                  <a:srgbClr val="000000"/>
                </a:solidFill>
                <a:latin typeface="Arial" panose="020B0604020202020204" pitchFamily="34" charset="0"/>
                <a:cs typeface="Arial" panose="020B0604020202020204" pitchFamily="34" charset="0"/>
              </a:rPr>
              <a:t> CI</a:t>
            </a: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fr-FR" spc="0"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 potential overlap with bid offer calculation is not recognized by PRA/ECB</a:t>
            </a: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en-US"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en-US" dirty="0">
                <a:solidFill>
                  <a:srgbClr val="000000"/>
                </a:solidFill>
                <a:latin typeface="Arial" panose="020B0604020202020204" pitchFamily="34" charset="0"/>
                <a:cs typeface="Arial" panose="020B0604020202020204" pitchFamily="34" charset="0"/>
              </a:rPr>
              <a:t>“Bid offer spread are not a proxy of market price dispersion” (PRA)</a:t>
            </a: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en-US" spc="0" dirty="0">
              <a:solidFill>
                <a:srgbClr val="000000"/>
              </a:solidFill>
              <a:latin typeface="Arial" panose="020B0604020202020204" pitchFamily="34" charset="0"/>
              <a:cs typeface="Arial" panose="020B0604020202020204" pitchFamily="34" charset="0"/>
            </a:endParaRPr>
          </a:p>
          <a:p>
            <a:pPr marL="36000" marR="320040" indent="-285750" algn="just">
              <a:lnSpc>
                <a:spcPts val="2000"/>
              </a:lnSpc>
              <a:spcBef>
                <a:spcPts val="570"/>
              </a:spcBef>
              <a:spcAft>
                <a:spcPts val="0"/>
              </a:spcAft>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 All relevant sources must be considered (Consensus, Broker quotes, Collateral, executed prices…)</a:t>
            </a:r>
          </a:p>
          <a:p>
            <a:pPr marL="36000" marR="0" indent="-285750" algn="just">
              <a:lnSpc>
                <a:spcPts val="1500"/>
              </a:lnSpc>
              <a:spcBef>
                <a:spcPts val="380"/>
              </a:spcBef>
              <a:spcAft>
                <a:spcPts val="0"/>
              </a:spcAft>
              <a:buClr>
                <a:srgbClr val="FF0000"/>
              </a:buClr>
              <a:buFont typeface="Wingdings" panose="05000000000000000000" pitchFamily="2" charset="2"/>
              <a:buChar char="q"/>
            </a:pPr>
            <a:endParaRPr lang="en-US" spc="0" dirty="0">
              <a:solidFill>
                <a:srgbClr val="000000"/>
              </a:solidFill>
              <a:latin typeface="Arial" panose="020B0604020202020204" pitchFamily="34" charset="0"/>
              <a:cs typeface="Arial" panose="020B0604020202020204" pitchFamily="34" charset="0"/>
            </a:endParaRPr>
          </a:p>
          <a:p>
            <a:pPr marL="36000" marR="0" indent="-285750" algn="just">
              <a:lnSpc>
                <a:spcPts val="2000"/>
              </a:lnSpc>
              <a:spcBef>
                <a:spcPts val="380"/>
              </a:spcBef>
              <a:spcAft>
                <a:spcPts val="0"/>
              </a:spcAft>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Where a portfolio approach is adopted, risk bucketing granularity must be challenged and must achieve a 90% P&amp;L explanatory power</a:t>
            </a:r>
          </a:p>
          <a:p>
            <a:pPr marL="36000" marR="0" indent="-285750" algn="just">
              <a:lnSpc>
                <a:spcPts val="2000"/>
              </a:lnSpc>
              <a:spcBef>
                <a:spcPts val="380"/>
              </a:spcBef>
              <a:spcAft>
                <a:spcPts val="0"/>
              </a:spcAft>
              <a:buClr>
                <a:srgbClr val="FF0000"/>
              </a:buClr>
              <a:buFont typeface="Wingdings" panose="05000000000000000000" pitchFamily="2" charset="2"/>
              <a:buChar char="q"/>
            </a:pPr>
            <a:endParaRPr lang="en-US" dirty="0">
              <a:solidFill>
                <a:srgbClr val="000000"/>
              </a:solidFill>
              <a:latin typeface="Arial" panose="020B0604020202020204" pitchFamily="34" charset="0"/>
              <a:cs typeface="Arial" panose="020B0604020202020204" pitchFamily="34" charset="0"/>
            </a:endParaRPr>
          </a:p>
          <a:p>
            <a:pPr marL="36000" indent="-285750" algn="just">
              <a:lnSpc>
                <a:spcPts val="2000"/>
              </a:lnSpc>
              <a:spcBef>
                <a:spcPts val="380"/>
              </a:spcBef>
              <a:buClr>
                <a:srgbClr val="FF0000"/>
              </a:buClr>
              <a:buFont typeface="Wingdings" panose="05000000000000000000" pitchFamily="2" charset="2"/>
              <a:buChar char="q"/>
            </a:pPr>
            <a:r>
              <a:rPr lang="en-US" dirty="0">
                <a:solidFill>
                  <a:srgbClr val="000000"/>
                </a:solidFill>
                <a:latin typeface="Arial" panose="02020603050405020304" pitchFamily="2"/>
              </a:rPr>
              <a:t>For some products, uncertainty measurement is netted across a set of consistent and interrelated risk factors (E.g. a “curve”)  instead of being computed in isolation  for each risk point and simply added.</a:t>
            </a:r>
          </a:p>
          <a:p>
            <a:pPr marR="0" algn="just">
              <a:lnSpc>
                <a:spcPts val="2000"/>
              </a:lnSpc>
              <a:spcBef>
                <a:spcPts val="380"/>
              </a:spcBef>
              <a:spcAft>
                <a:spcPts val="0"/>
              </a:spcAft>
              <a:buClr>
                <a:srgbClr val="FF0000"/>
              </a:buClr>
            </a:pPr>
            <a:endParaRPr lang="en-US" spc="0" dirty="0">
              <a:solidFill>
                <a:srgbClr val="000000"/>
              </a:solidFill>
              <a:latin typeface="Arial" panose="020B0604020202020204" pitchFamily="34" charset="0"/>
              <a:cs typeface="Arial" panose="020B0604020202020204" pitchFamily="34" charset="0"/>
            </a:endParaRPr>
          </a:p>
          <a:p>
            <a:pPr marL="36000" marR="0" indent="-285750" algn="just">
              <a:lnSpc>
                <a:spcPts val="2000"/>
              </a:lnSpc>
              <a:spcBef>
                <a:spcPts val="380"/>
              </a:spcBef>
              <a:spcAft>
                <a:spcPts val="0"/>
              </a:spcAft>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Highly liquid products may be assigned  a zero price uncertainty subject to proper documentation.</a:t>
            </a:r>
            <a:endParaRPr lang="en-US" spc="0" dirty="0">
              <a:solidFill>
                <a:srgbClr val="000000"/>
              </a:solidFill>
              <a:latin typeface="Arial" panose="020B0604020202020204" pitchFamily="34" charset="0"/>
              <a:cs typeface="Arial" panose="020B0604020202020204" pitchFamily="34" charset="0"/>
            </a:endParaRPr>
          </a:p>
          <a:p>
            <a:pPr marL="36000" marR="0" indent="-285750" algn="just">
              <a:lnSpc>
                <a:spcPts val="1500"/>
              </a:lnSpc>
              <a:spcBef>
                <a:spcPts val="380"/>
              </a:spcBef>
              <a:spcAft>
                <a:spcPts val="0"/>
              </a:spcAft>
              <a:buClr>
                <a:srgbClr val="FF0000"/>
              </a:buClr>
              <a:buFont typeface="Wingdings" panose="05000000000000000000" pitchFamily="2" charset="2"/>
              <a:buChar char="q"/>
            </a:pPr>
            <a:endParaRPr lang="en-US" sz="1600" spc="0"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440"/>
              </a:spcBef>
              <a:spcAft>
                <a:spcPts val="0"/>
              </a:spcAft>
              <a:buClr>
                <a:srgbClr val="FF0000"/>
              </a:buClr>
              <a:buFont typeface="Wingdings" panose="05000000000000000000" pitchFamily="2" charset="2"/>
              <a:buChar char="q"/>
            </a:pPr>
            <a:endParaRPr lang="en-US" sz="1600" spc="0" dirty="0">
              <a:solidFill>
                <a:srgbClr val="000000"/>
              </a:solidFill>
              <a:latin typeface="Arial" panose="020B0604020202020204" pitchFamily="34" charset="0"/>
              <a:cs typeface="Arial" panose="020B0604020202020204" pitchFamily="34" charset="0"/>
            </a:endParaRPr>
          </a:p>
        </p:txBody>
      </p:sp>
      <p:sp>
        <p:nvSpPr>
          <p:cNvPr id="240" name="Text Placeholder 239"/>
          <p:cNvSpPr>
            <a:spLocks noGrp="1"/>
          </p:cNvSpPr>
          <p:nvPr>
            <p:ph type="body" idx="10"/>
          </p:nvPr>
        </p:nvSpPr>
        <p:spPr>
          <a:xfrm>
            <a:off x="9451949" y="6913880"/>
            <a:ext cx="462305" cy="45719"/>
          </a:xfrm>
          <a:prstGeom prst="rect">
            <a:avLst/>
          </a:prstGeom>
          <a:noFill/>
          <a:ln w="0" cmpd="sng">
            <a:noFill/>
            <a:prstDash val="solid"/>
          </a:ln>
        </p:spPr>
        <p:txBody>
          <a:bodyPr vert="horz" lIns="0" tIns="678180" rIns="0" bIns="0" anchor="t"/>
          <a:lstStyle/>
          <a:p>
            <a:pPr marL="6629400" marR="0" indent="0" algn="l">
              <a:lnSpc>
                <a:spcPts val="1000"/>
              </a:lnSpc>
              <a:spcAft>
                <a:spcPts val="65"/>
              </a:spcAft>
            </a:pPr>
            <a:r>
              <a:rPr lang="fr-FR" sz="900" spc="204" dirty="0">
                <a:solidFill>
                  <a:srgbClr val="000000"/>
                </a:solidFill>
                <a:latin typeface="Arial" panose="02020603050405020304" pitchFamily="2"/>
              </a:rPr>
              <a:t> </a:t>
            </a:r>
          </a:p>
        </p:txBody>
      </p:sp>
      <p:sp>
        <p:nvSpPr>
          <p:cNvPr id="7" name="Text Placeholder 160"/>
          <p:cNvSpPr>
            <a:spLocks noGrp="1"/>
          </p:cNvSpPr>
          <p:nvPr>
            <p:ph type="body" idx="10"/>
          </p:nvPr>
        </p:nvSpPr>
        <p:spPr>
          <a:xfrm>
            <a:off x="915382" y="769719"/>
            <a:ext cx="9184640" cy="417830"/>
          </a:xfrm>
          <a:prstGeom prst="rect">
            <a:avLst/>
          </a:prstGeom>
          <a:noFill/>
          <a:ln w="0" cmpd="sng">
            <a:noFill/>
            <a:prstDash val="solid"/>
          </a:ln>
        </p:spPr>
        <p:txBody>
          <a:bodyPr vert="horz" lIns="0" tIns="2540" rIns="0" bIns="0" anchor="t"/>
          <a:lstStyle/>
          <a:p>
            <a:pPr marL="137160" marR="0" indent="0" algn="l">
              <a:lnSpc>
                <a:spcPts val="2500"/>
              </a:lnSpc>
              <a:spcAft>
                <a:spcPts val="720"/>
              </a:spcAft>
            </a:pPr>
            <a:r>
              <a:rPr lang="en-US" sz="2200" spc="0" dirty="0">
                <a:solidFill>
                  <a:srgbClr val="FF0000"/>
                </a:solidFill>
                <a:latin typeface="Arial" panose="02020603050405020304" pitchFamily="2"/>
              </a:rPr>
              <a:t>Prudent Valuation: Mid Price Uncertainty (MPU) AVA</a:t>
            </a:r>
          </a:p>
        </p:txBody>
      </p:sp>
      <p:sp>
        <p:nvSpPr>
          <p:cNvPr id="8" name="Rectangle 7"/>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1"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24</a:t>
            </a:fld>
            <a:endParaRPr lang="en-US" sz="1100" dirty="0"/>
          </a:p>
        </p:txBody>
      </p:sp>
    </p:spTree>
    <p:extLst>
      <p:ext uri="{BB962C8B-B14F-4D97-AF65-F5344CB8AC3E}">
        <p14:creationId xmlns:p14="http://schemas.microsoft.com/office/powerpoint/2010/main" val="77617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8EA0C69D-5851-65D8-66F3-5547CD216805}"/>
              </a:ext>
            </a:extLst>
          </p:cNvPr>
          <p:cNvSpPr txBox="1">
            <a:spLocks noChangeArrowheads="1"/>
          </p:cNvSpPr>
          <p:nvPr/>
        </p:nvSpPr>
        <p:spPr bwMode="auto">
          <a:xfrm>
            <a:off x="875747" y="1733358"/>
            <a:ext cx="8881193" cy="26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a:buClr>
                <a:srgbClr val="FF0000"/>
              </a:buClr>
              <a:buFont typeface="Symbol" panose="05050102010706020507" pitchFamily="18" charset="2"/>
              <a:buNone/>
              <a:defRPr/>
            </a:pPr>
            <a:r>
              <a:rPr lang="en-GB" altLang="fr-FR" sz="2000" dirty="0">
                <a:solidFill>
                  <a:srgbClr val="000000"/>
                </a:solidFill>
                <a:latin typeface="Cambria" panose="02040503050406030204" pitchFamily="18" charset="0"/>
                <a:cs typeface="Arial"/>
              </a:rPr>
              <a:t>Data relevance and dispersion bias</a:t>
            </a:r>
          </a:p>
          <a:p>
            <a:pPr>
              <a:buClr>
                <a:srgbClr val="FF0000"/>
              </a:buClr>
              <a:buFont typeface="Symbol" panose="05050102010706020507" pitchFamily="18" charset="2"/>
              <a:buNone/>
              <a:defRPr/>
            </a:pPr>
            <a:endParaRPr lang="en-GB" altLang="fr-FR" dirty="0">
              <a:solidFill>
                <a:srgbClr val="000000"/>
              </a:solidFill>
              <a:latin typeface="Arial"/>
              <a:cs typeface="Arial"/>
            </a:endParaRPr>
          </a:p>
        </p:txBody>
      </p:sp>
      <p:sp>
        <p:nvSpPr>
          <p:cNvPr id="9" name="Rectangle 6">
            <a:extLst>
              <a:ext uri="{FF2B5EF4-FFF2-40B4-BE49-F238E27FC236}">
                <a16:creationId xmlns:a16="http://schemas.microsoft.com/office/drawing/2014/main" id="{68C2F2E7-91B4-1033-68D6-A09773776DBB}"/>
              </a:ext>
            </a:extLst>
          </p:cNvPr>
          <p:cNvSpPr txBox="1">
            <a:spLocks noChangeArrowheads="1"/>
          </p:cNvSpPr>
          <p:nvPr/>
        </p:nvSpPr>
        <p:spPr bwMode="auto">
          <a:xfrm>
            <a:off x="649084" y="629182"/>
            <a:ext cx="9105103" cy="4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Mid Price Uncertainty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10" name="Rectangle 9">
            <a:extLst>
              <a:ext uri="{FF2B5EF4-FFF2-40B4-BE49-F238E27FC236}">
                <a16:creationId xmlns:a16="http://schemas.microsoft.com/office/drawing/2014/main" id="{9BE39C56-D77D-AC8E-1355-B76D75C178D9}"/>
              </a:ext>
            </a:extLst>
          </p:cNvPr>
          <p:cNvSpPr/>
          <p:nvPr/>
        </p:nvSpPr>
        <p:spPr>
          <a:xfrm>
            <a:off x="171675" y="566617"/>
            <a:ext cx="122068" cy="430825"/>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4">
            <a:extLst>
              <a:ext uri="{FF2B5EF4-FFF2-40B4-BE49-F238E27FC236}">
                <a16:creationId xmlns:a16="http://schemas.microsoft.com/office/drawing/2014/main" id="{B63DCC3C-AE67-6280-FB50-38270FECC51A}"/>
              </a:ext>
            </a:extLst>
          </p:cNvPr>
          <p:cNvPicPr>
            <a:picLocks noChangeAspect="1"/>
          </p:cNvPicPr>
          <p:nvPr/>
        </p:nvPicPr>
        <p:blipFill>
          <a:blip r:embed="rId2"/>
          <a:stretch>
            <a:fillRect/>
          </a:stretch>
        </p:blipFill>
        <p:spPr>
          <a:xfrm>
            <a:off x="906897" y="2571263"/>
            <a:ext cx="8881193" cy="347672"/>
          </a:xfrm>
          <a:prstGeom prst="rect">
            <a:avLst/>
          </a:prstGeom>
        </p:spPr>
      </p:pic>
      <p:sp>
        <p:nvSpPr>
          <p:cNvPr id="2" name="TextBox 1">
            <a:extLst>
              <a:ext uri="{FF2B5EF4-FFF2-40B4-BE49-F238E27FC236}">
                <a16:creationId xmlns:a16="http://schemas.microsoft.com/office/drawing/2014/main" id="{BA2C67A4-FD8F-A755-7F40-42E951B1C7EC}"/>
              </a:ext>
            </a:extLst>
          </p:cNvPr>
          <p:cNvSpPr txBox="1"/>
          <p:nvPr/>
        </p:nvSpPr>
        <p:spPr>
          <a:xfrm>
            <a:off x="2179142" y="3501482"/>
            <a:ext cx="3336325" cy="2308324"/>
          </a:xfrm>
          <a:prstGeom prst="rect">
            <a:avLst/>
          </a:prstGeom>
          <a:noFill/>
        </p:spPr>
        <p:txBody>
          <a:bodyPr wrap="square" rtlCol="0">
            <a:spAutoFit/>
          </a:bodyPr>
          <a:lstStyle/>
          <a:p>
            <a:pPr marL="285750" indent="-285750">
              <a:buClr>
                <a:srgbClr val="FF0000"/>
              </a:buClr>
              <a:buFont typeface="Wingdings" panose="05000000000000000000" pitchFamily="2" charset="2"/>
              <a:buChar char="q"/>
            </a:pPr>
            <a:r>
              <a:rPr lang="en-GB" dirty="0"/>
              <a:t>Mid market?</a:t>
            </a:r>
          </a:p>
          <a:p>
            <a:pPr marL="285750" indent="-285750">
              <a:buFont typeface="Wingdings" panose="05000000000000000000" pitchFamily="2" charset="2"/>
              <a:buChar char="q"/>
            </a:pPr>
            <a:endParaRPr lang="en-GB" dirty="0"/>
          </a:p>
          <a:p>
            <a:pPr marL="285750" indent="-285750">
              <a:buClr>
                <a:srgbClr val="FF0000"/>
              </a:buClr>
              <a:buFont typeface="Wingdings" panose="05000000000000000000" pitchFamily="2" charset="2"/>
              <a:buChar char="q"/>
            </a:pPr>
            <a:r>
              <a:rPr lang="en-GB" dirty="0"/>
              <a:t>Expected exit price?</a:t>
            </a:r>
          </a:p>
          <a:p>
            <a:pPr marL="285750" indent="-285750">
              <a:buFont typeface="Wingdings" panose="05000000000000000000" pitchFamily="2" charset="2"/>
              <a:buChar char="q"/>
            </a:pPr>
            <a:endParaRPr lang="en-GB" dirty="0"/>
          </a:p>
          <a:p>
            <a:pPr marL="285750" indent="-285750">
              <a:buClr>
                <a:srgbClr val="FF0000"/>
              </a:buClr>
              <a:buFont typeface="Wingdings" panose="05000000000000000000" pitchFamily="2" charset="2"/>
              <a:buChar char="q"/>
            </a:pPr>
            <a:r>
              <a:rPr lang="en-GB" dirty="0"/>
              <a:t>Prudent exit price?</a:t>
            </a:r>
          </a:p>
          <a:p>
            <a:pPr marL="285750" indent="-285750">
              <a:buFont typeface="Wingdings" panose="05000000000000000000" pitchFamily="2" charset="2"/>
              <a:buChar char="q"/>
            </a:pPr>
            <a:endParaRPr lang="en-GB" dirty="0"/>
          </a:p>
          <a:p>
            <a:pPr marL="285750" indent="-285750">
              <a:buClr>
                <a:srgbClr val="FF0000"/>
              </a:buClr>
              <a:buFont typeface="Wingdings" panose="05000000000000000000" pitchFamily="2" charset="2"/>
              <a:buChar char="q"/>
            </a:pPr>
            <a:r>
              <a:rPr lang="en-GB" dirty="0"/>
              <a:t>Capital Charge,</a:t>
            </a:r>
          </a:p>
          <a:p>
            <a:pPr marL="285750" indent="-285750">
              <a:buFont typeface="Wingdings" panose="05000000000000000000" pitchFamily="2" charset="2"/>
              <a:buChar char="q"/>
            </a:pPr>
            <a:endParaRPr lang="en-GB" dirty="0"/>
          </a:p>
        </p:txBody>
      </p:sp>
      <p:sp>
        <p:nvSpPr>
          <p:cNvPr id="4" name="Espace réservé du numéro de diapositive 10">
            <a:extLst>
              <a:ext uri="{FF2B5EF4-FFF2-40B4-BE49-F238E27FC236}">
                <a16:creationId xmlns:a16="http://schemas.microsoft.com/office/drawing/2014/main" id="{1A8CAA17-8E6C-FAF7-7F36-83CD5CEE3AA4}"/>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22</a:t>
            </a:r>
          </a:p>
        </p:txBody>
      </p:sp>
    </p:spTree>
    <p:extLst>
      <p:ext uri="{BB962C8B-B14F-4D97-AF65-F5344CB8AC3E}">
        <p14:creationId xmlns:p14="http://schemas.microsoft.com/office/powerpoint/2010/main" val="107773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8EA0C69D-5851-65D8-66F3-5547CD216805}"/>
              </a:ext>
            </a:extLst>
          </p:cNvPr>
          <p:cNvSpPr txBox="1">
            <a:spLocks noChangeArrowheads="1"/>
          </p:cNvSpPr>
          <p:nvPr/>
        </p:nvSpPr>
        <p:spPr bwMode="auto">
          <a:xfrm>
            <a:off x="875747" y="1733358"/>
            <a:ext cx="8881193" cy="26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a:buClr>
                <a:srgbClr val="FF0000"/>
              </a:buClr>
              <a:buFont typeface="Symbol" panose="05050102010706020507" pitchFamily="18" charset="2"/>
              <a:buNone/>
              <a:defRPr/>
            </a:pPr>
            <a:r>
              <a:rPr lang="en-GB" altLang="fr-FR" sz="2000" dirty="0">
                <a:solidFill>
                  <a:srgbClr val="000000"/>
                </a:solidFill>
                <a:latin typeface="Cambria" panose="02040503050406030204" pitchFamily="18" charset="0"/>
                <a:cs typeface="Arial"/>
              </a:rPr>
              <a:t>Data relevance and dispersion bias</a:t>
            </a:r>
          </a:p>
          <a:p>
            <a:pPr>
              <a:buClr>
                <a:srgbClr val="FF0000"/>
              </a:buClr>
              <a:buFont typeface="Symbol" panose="05050102010706020507" pitchFamily="18" charset="2"/>
              <a:buNone/>
              <a:defRPr/>
            </a:pPr>
            <a:endParaRPr lang="en-GB" altLang="fr-FR" dirty="0">
              <a:solidFill>
                <a:srgbClr val="000000"/>
              </a:solidFill>
              <a:latin typeface="Arial"/>
              <a:cs typeface="Arial"/>
            </a:endParaRPr>
          </a:p>
        </p:txBody>
      </p:sp>
      <p:sp>
        <p:nvSpPr>
          <p:cNvPr id="9" name="Rectangle 6">
            <a:extLst>
              <a:ext uri="{FF2B5EF4-FFF2-40B4-BE49-F238E27FC236}">
                <a16:creationId xmlns:a16="http://schemas.microsoft.com/office/drawing/2014/main" id="{68C2F2E7-91B4-1033-68D6-A09773776DBB}"/>
              </a:ext>
            </a:extLst>
          </p:cNvPr>
          <p:cNvSpPr txBox="1">
            <a:spLocks noChangeArrowheads="1"/>
          </p:cNvSpPr>
          <p:nvPr/>
        </p:nvSpPr>
        <p:spPr bwMode="auto">
          <a:xfrm>
            <a:off x="649084" y="629182"/>
            <a:ext cx="9105103" cy="4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Mid Price Uncertainty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10" name="Rectangle 9">
            <a:extLst>
              <a:ext uri="{FF2B5EF4-FFF2-40B4-BE49-F238E27FC236}">
                <a16:creationId xmlns:a16="http://schemas.microsoft.com/office/drawing/2014/main" id="{9BE39C56-D77D-AC8E-1355-B76D75C178D9}"/>
              </a:ext>
            </a:extLst>
          </p:cNvPr>
          <p:cNvSpPr/>
          <p:nvPr/>
        </p:nvSpPr>
        <p:spPr>
          <a:xfrm>
            <a:off x="171675" y="566617"/>
            <a:ext cx="122068" cy="430825"/>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 3">
            <a:extLst>
              <a:ext uri="{FF2B5EF4-FFF2-40B4-BE49-F238E27FC236}">
                <a16:creationId xmlns:a16="http://schemas.microsoft.com/office/drawing/2014/main" id="{D5E53026-618E-92CB-1E22-A22006B65631}"/>
              </a:ext>
            </a:extLst>
          </p:cNvPr>
          <p:cNvPicPr>
            <a:picLocks noChangeAspect="1"/>
          </p:cNvPicPr>
          <p:nvPr/>
        </p:nvPicPr>
        <p:blipFill>
          <a:blip r:embed="rId2"/>
          <a:stretch>
            <a:fillRect/>
          </a:stretch>
        </p:blipFill>
        <p:spPr>
          <a:xfrm>
            <a:off x="657933" y="3491805"/>
            <a:ext cx="9597975" cy="1900906"/>
          </a:xfrm>
          <a:prstGeom prst="rect">
            <a:avLst/>
          </a:prstGeom>
        </p:spPr>
      </p:pic>
      <p:pic>
        <p:nvPicPr>
          <p:cNvPr id="13" name="Image 4">
            <a:extLst>
              <a:ext uri="{FF2B5EF4-FFF2-40B4-BE49-F238E27FC236}">
                <a16:creationId xmlns:a16="http://schemas.microsoft.com/office/drawing/2014/main" id="{B63DCC3C-AE67-6280-FB50-38270FECC51A}"/>
              </a:ext>
            </a:extLst>
          </p:cNvPr>
          <p:cNvPicPr>
            <a:picLocks noChangeAspect="1"/>
          </p:cNvPicPr>
          <p:nvPr/>
        </p:nvPicPr>
        <p:blipFill>
          <a:blip r:embed="rId3"/>
          <a:stretch>
            <a:fillRect/>
          </a:stretch>
        </p:blipFill>
        <p:spPr>
          <a:xfrm>
            <a:off x="906897" y="2571263"/>
            <a:ext cx="8881193" cy="347672"/>
          </a:xfrm>
          <a:prstGeom prst="rect">
            <a:avLst/>
          </a:prstGeom>
        </p:spPr>
      </p:pic>
      <p:sp>
        <p:nvSpPr>
          <p:cNvPr id="15" name="Espace réservé du numéro de diapositive 10">
            <a:extLst>
              <a:ext uri="{FF2B5EF4-FFF2-40B4-BE49-F238E27FC236}">
                <a16:creationId xmlns:a16="http://schemas.microsoft.com/office/drawing/2014/main" id="{0967718A-AB80-58E2-09DE-A8B353F0A0F8}"/>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23</a:t>
            </a:r>
          </a:p>
        </p:txBody>
      </p:sp>
    </p:spTree>
    <p:extLst>
      <p:ext uri="{BB962C8B-B14F-4D97-AF65-F5344CB8AC3E}">
        <p14:creationId xmlns:p14="http://schemas.microsoft.com/office/powerpoint/2010/main" val="4043277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8890429-EE35-4ED0-1919-E4B07A79E28F}"/>
              </a:ext>
            </a:extLst>
          </p:cNvPr>
          <p:cNvSpPr txBox="1">
            <a:spLocks noChangeArrowheads="1"/>
          </p:cNvSpPr>
          <p:nvPr/>
        </p:nvSpPr>
        <p:spPr bwMode="auto">
          <a:xfrm>
            <a:off x="936942" y="1248767"/>
            <a:ext cx="9217025" cy="50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marR="2194560" indent="0" defTabSz="914400" eaLnBrk="1" fontAlgn="auto" hangingPunct="1">
              <a:lnSpc>
                <a:spcPts val="3400"/>
              </a:lnSpc>
              <a:spcBef>
                <a:spcPts val="1155"/>
              </a:spcBef>
              <a:spcAft>
                <a:spcPts val="0"/>
              </a:spcAft>
              <a:buClrTx/>
              <a:buFont typeface="Symbol" panose="05050102010706020507" pitchFamily="18" charset="2"/>
              <a:buNone/>
            </a:pPr>
            <a:r>
              <a:rPr lang="en-US" sz="2000" b="1" spc="-35" dirty="0">
                <a:solidFill>
                  <a:srgbClr val="000000"/>
                </a:solidFill>
                <a:latin typeface="Cambria" panose="02040503050406030204" pitchFamily="18" charset="0"/>
              </a:rPr>
              <a:t>EBA RTS Article 8&amp;9, P&amp;L Variance test</a:t>
            </a:r>
          </a:p>
          <a:p>
            <a:pPr marL="137160" indent="0" defTabSz="914400" eaLnBrk="1" fontAlgn="auto" hangingPunct="1">
              <a:lnSpc>
                <a:spcPts val="1400"/>
              </a:lnSpc>
              <a:spcBef>
                <a:spcPts val="1420"/>
              </a:spcBef>
              <a:spcAft>
                <a:spcPts val="0"/>
              </a:spcAft>
              <a:buClrTx/>
              <a:buFont typeface="Symbol" panose="05050102010706020507" pitchFamily="18" charset="2"/>
              <a:buNone/>
            </a:pPr>
            <a:r>
              <a:rPr lang="en-US" sz="1200" i="1" dirty="0">
                <a:solidFill>
                  <a:srgbClr val="000000"/>
                </a:solidFill>
                <a:latin typeface="Arial" panose="02020603050405020304" pitchFamily="2"/>
              </a:rPr>
              <a:t>The granularity at which AVAs on valuation exposures shall be assessed shall be determined as follows: </a:t>
            </a:r>
          </a:p>
          <a:p>
            <a:pPr marL="137160" indent="0" defTabSz="914400" eaLnBrk="1" fontAlgn="auto" hangingPunct="1">
              <a:lnSpc>
                <a:spcPts val="1400"/>
              </a:lnSpc>
              <a:spcBef>
                <a:spcPts val="2880"/>
              </a:spcBef>
              <a:spcAft>
                <a:spcPts val="0"/>
              </a:spcAft>
              <a:buClrTx/>
              <a:buFont typeface="Symbol" panose="05050102010706020507" pitchFamily="18" charset="2"/>
              <a:buNone/>
            </a:pPr>
            <a:r>
              <a:rPr lang="en-US" sz="1200" i="1" dirty="0">
                <a:solidFill>
                  <a:srgbClr val="000000"/>
                </a:solidFill>
                <a:latin typeface="Arial" panose="02020603050405020304" pitchFamily="2"/>
              </a:rPr>
              <a:t>(a) Institutions shall calculate AVAs on valuation exposures related to each valuation input used in the relevant valuation model. For non-derivative valuation positions, or valuation positions for which there is a directly observable price, the valuation input shall be the price of the instrument. </a:t>
            </a:r>
          </a:p>
          <a:p>
            <a:pPr marL="137160" marR="137160" indent="0" defTabSz="914400" eaLnBrk="1" fontAlgn="auto" hangingPunct="1">
              <a:lnSpc>
                <a:spcPts val="1400"/>
              </a:lnSpc>
              <a:spcBef>
                <a:spcPts val="720"/>
              </a:spcBef>
              <a:spcAft>
                <a:spcPts val="0"/>
              </a:spcAft>
              <a:buClrTx/>
              <a:buFont typeface="Symbol" panose="05050102010706020507" pitchFamily="18" charset="2"/>
              <a:buNone/>
            </a:pPr>
            <a:r>
              <a:rPr lang="en-US" sz="1200" i="1" spc="-10" dirty="0">
                <a:solidFill>
                  <a:srgbClr val="000000"/>
                </a:solidFill>
                <a:latin typeface="Arial" panose="02020603050405020304" pitchFamily="2"/>
              </a:rPr>
              <a:t>(b) In the case where a valuation input consists of a matrix of parameters, AVAs shall be calculated based on the valuation exposures related to each parameter within that matrix. </a:t>
            </a:r>
            <a:r>
              <a:rPr lang="en-US" sz="1200" b="1" i="1" spc="-10" dirty="0">
                <a:solidFill>
                  <a:srgbClr val="000000"/>
                </a:solidFill>
                <a:latin typeface="Arial" panose="02020603050405020304" pitchFamily="2"/>
              </a:rPr>
              <a:t>Where a valuation input does not refer to tradable instruments, institutions shall map the valuation input and the related valuation exposure to a set of market tradable instruments. </a:t>
            </a:r>
          </a:p>
          <a:p>
            <a:pPr marL="137160" marR="137160" indent="0" defTabSz="914400" eaLnBrk="1" fontAlgn="auto" hangingPunct="1">
              <a:lnSpc>
                <a:spcPts val="1400"/>
              </a:lnSpc>
              <a:spcBef>
                <a:spcPts val="720"/>
              </a:spcBef>
              <a:spcAft>
                <a:spcPts val="0"/>
              </a:spcAft>
              <a:buClrTx/>
              <a:buFont typeface="Symbol" panose="05050102010706020507" pitchFamily="18" charset="2"/>
              <a:buNone/>
            </a:pPr>
            <a:r>
              <a:rPr lang="en-US" sz="1200" b="1" i="1" spc="-10" dirty="0">
                <a:solidFill>
                  <a:srgbClr val="000000"/>
                </a:solidFill>
                <a:latin typeface="Arial" panose="02020603050405020304" pitchFamily="2"/>
              </a:rPr>
              <a:t>Institutions may reduce the number of parameters of the valuation input for the purpose of calculating AVAs provided: </a:t>
            </a:r>
          </a:p>
          <a:p>
            <a:pPr marL="137160" indent="228600" defTabSz="914400" eaLnBrk="1" fontAlgn="auto" hangingPunct="1">
              <a:lnSpc>
                <a:spcPts val="1400"/>
              </a:lnSpc>
              <a:spcBef>
                <a:spcPts val="750"/>
              </a:spcBef>
              <a:spcAft>
                <a:spcPts val="0"/>
              </a:spcAft>
              <a:buClrTx/>
              <a:buFont typeface="Arial"/>
              <a:buAutoNum type="arabicPeriod"/>
            </a:pPr>
            <a:r>
              <a:rPr lang="en-US" sz="1200" i="1" dirty="0">
                <a:solidFill>
                  <a:srgbClr val="000000"/>
                </a:solidFill>
                <a:latin typeface="Arial" panose="02020603050405020304" pitchFamily="2"/>
              </a:rPr>
              <a:t>The total value of the reduced valuation exposure is the same as the total value of the original valuation exposure. </a:t>
            </a:r>
          </a:p>
          <a:p>
            <a:pPr marL="137160" indent="228600" defTabSz="914400" eaLnBrk="1" fontAlgn="auto" hangingPunct="1">
              <a:lnSpc>
                <a:spcPts val="1400"/>
              </a:lnSpc>
              <a:spcBef>
                <a:spcPts val="750"/>
              </a:spcBef>
              <a:spcAft>
                <a:spcPts val="0"/>
              </a:spcAft>
              <a:buClrTx/>
              <a:buFont typeface="Arial"/>
              <a:buAutoNum type="arabicPeriod"/>
            </a:pPr>
            <a:r>
              <a:rPr lang="en-US" sz="1200" i="1" dirty="0">
                <a:solidFill>
                  <a:srgbClr val="000000"/>
                </a:solidFill>
                <a:latin typeface="Arial" panose="02020603050405020304" pitchFamily="2"/>
              </a:rPr>
              <a:t>The reduced set of parameters can be mapped to a set of market tradable instruments. </a:t>
            </a:r>
          </a:p>
          <a:p>
            <a:pPr marL="137160" indent="228600" defTabSz="914400" eaLnBrk="1" fontAlgn="auto" hangingPunct="1">
              <a:lnSpc>
                <a:spcPts val="1400"/>
              </a:lnSpc>
              <a:spcBef>
                <a:spcPts val="720"/>
              </a:spcBef>
              <a:spcAft>
                <a:spcPts val="0"/>
              </a:spcAft>
              <a:buClrTx/>
              <a:buFont typeface="Arial"/>
              <a:buAutoNum type="arabicPeriod"/>
            </a:pPr>
            <a:r>
              <a:rPr lang="en-US" sz="1200" b="1" i="1" dirty="0">
                <a:solidFill>
                  <a:srgbClr val="000000"/>
                </a:solidFill>
                <a:latin typeface="Arial" panose="02020603050405020304" pitchFamily="2"/>
              </a:rPr>
              <a:t>The ratio of [P&amp;L]</a:t>
            </a:r>
            <a:r>
              <a:rPr lang="en-US" sz="1200" b="1" i="1" dirty="0">
                <a:solidFill>
                  <a:srgbClr val="FF0000"/>
                </a:solidFill>
                <a:latin typeface="Arial" panose="02020603050405020304" pitchFamily="2"/>
              </a:rPr>
              <a:t> </a:t>
            </a:r>
            <a:r>
              <a:rPr lang="en-US" sz="1200" b="1" i="1" strike="sngStrike" dirty="0">
                <a:solidFill>
                  <a:srgbClr val="FF0000"/>
                </a:solidFill>
                <a:latin typeface="Arial" panose="02020603050405020304" pitchFamily="2"/>
              </a:rPr>
              <a:t>volatility </a:t>
            </a:r>
            <a:r>
              <a:rPr lang="en-US" sz="1200" b="1" i="1" dirty="0">
                <a:solidFill>
                  <a:srgbClr val="FF0000"/>
                </a:solidFill>
                <a:latin typeface="Arial" panose="02020603050405020304" pitchFamily="2"/>
              </a:rPr>
              <a:t> </a:t>
            </a:r>
            <a:r>
              <a:rPr lang="en-US" sz="1200" b="1" i="1" dirty="0">
                <a:solidFill>
                  <a:srgbClr val="0000FF"/>
                </a:solidFill>
                <a:latin typeface="Arial" panose="02020603050405020304" pitchFamily="2"/>
              </a:rPr>
              <a:t>variance</a:t>
            </a:r>
            <a:r>
              <a:rPr lang="en-US" sz="1200" b="1" i="1" dirty="0">
                <a:solidFill>
                  <a:srgbClr val="FF0000"/>
                </a:solidFill>
                <a:latin typeface="Arial" panose="02020603050405020304" pitchFamily="2"/>
              </a:rPr>
              <a:t> </a:t>
            </a:r>
            <a:r>
              <a:rPr lang="en-US" sz="1200" b="1" i="1" dirty="0">
                <a:solidFill>
                  <a:srgbClr val="000000"/>
                </a:solidFill>
                <a:latin typeface="Arial" panose="02020603050405020304" pitchFamily="2"/>
              </a:rPr>
              <a:t>measure 2 over [P&amp;L] </a:t>
            </a:r>
            <a:r>
              <a:rPr lang="en-US" sz="1200" b="1" i="1" strike="sngStrike" dirty="0">
                <a:solidFill>
                  <a:srgbClr val="FF0000"/>
                </a:solidFill>
                <a:latin typeface="Arial" panose="02020603050405020304" pitchFamily="2"/>
              </a:rPr>
              <a:t>volatility</a:t>
            </a:r>
            <a:r>
              <a:rPr lang="en-US" sz="1200" b="1" i="1" dirty="0">
                <a:solidFill>
                  <a:srgbClr val="000000"/>
                </a:solidFill>
                <a:latin typeface="Arial" panose="02020603050405020304" pitchFamily="2"/>
              </a:rPr>
              <a:t> </a:t>
            </a:r>
            <a:r>
              <a:rPr lang="en-US" sz="1200" b="1" i="1" dirty="0">
                <a:solidFill>
                  <a:srgbClr val="0000FF"/>
                </a:solidFill>
                <a:latin typeface="Arial" panose="02020603050405020304" pitchFamily="2"/>
              </a:rPr>
              <a:t>variance</a:t>
            </a:r>
            <a:r>
              <a:rPr lang="en-US" sz="1200" b="1" i="1" dirty="0">
                <a:solidFill>
                  <a:srgbClr val="000000"/>
                </a:solidFill>
                <a:latin typeface="Arial" panose="02020603050405020304" pitchFamily="2"/>
              </a:rPr>
              <a:t> measure 1 as defined below, based on historical data from the most recent 100 trading days, is less than 0.1: </a:t>
            </a:r>
          </a:p>
          <a:p>
            <a:pPr marL="137160" indent="228600" defTabSz="914400" eaLnBrk="1" fontAlgn="auto" hangingPunct="1">
              <a:lnSpc>
                <a:spcPts val="1400"/>
              </a:lnSpc>
              <a:spcBef>
                <a:spcPts val="750"/>
              </a:spcBef>
              <a:spcAft>
                <a:spcPts val="0"/>
              </a:spcAft>
              <a:buClrTx/>
              <a:buFont typeface="Arial"/>
              <a:buAutoNum type="romanLcPeriod"/>
            </a:pPr>
            <a:r>
              <a:rPr lang="en-US" sz="1200" i="1" spc="-5" dirty="0">
                <a:solidFill>
                  <a:srgbClr val="000000"/>
                </a:solidFill>
                <a:latin typeface="Arial" panose="02020603050405020304" pitchFamily="2"/>
              </a:rPr>
              <a:t>Volatility measure 1: Profit and Loss volatility of the valuation exposure based on the unreduced valuation input. </a:t>
            </a:r>
          </a:p>
          <a:p>
            <a:pPr marL="137160" marR="365760" indent="228600" defTabSz="914400" eaLnBrk="1" fontAlgn="auto" hangingPunct="1">
              <a:lnSpc>
                <a:spcPts val="1400"/>
              </a:lnSpc>
              <a:spcBef>
                <a:spcPts val="720"/>
              </a:spcBef>
              <a:spcAft>
                <a:spcPts val="0"/>
              </a:spcAft>
              <a:buClrTx/>
              <a:buFont typeface="Arial"/>
              <a:buAutoNum type="romanLcPeriod"/>
            </a:pPr>
            <a:r>
              <a:rPr lang="en-US" sz="1200" i="1" dirty="0">
                <a:solidFill>
                  <a:srgbClr val="000000"/>
                </a:solidFill>
                <a:latin typeface="Arial" panose="02020603050405020304" pitchFamily="2"/>
              </a:rPr>
              <a:t>Volatility measure 2: Profit and Loss volatility of the valuation exposure based on the unreduced valuation input minus the valuation exposure based on the reduced valuation input. </a:t>
            </a:r>
          </a:p>
          <a:p>
            <a:pPr marL="137160" indent="0" defTabSz="914400" eaLnBrk="1" fontAlgn="auto" hangingPunct="1">
              <a:lnSpc>
                <a:spcPts val="1400"/>
              </a:lnSpc>
              <a:spcBef>
                <a:spcPts val="720"/>
              </a:spcBef>
              <a:spcAft>
                <a:spcPts val="2210"/>
              </a:spcAft>
              <a:buClrTx/>
              <a:buFont typeface="Symbol" panose="05050102010706020507" pitchFamily="18" charset="2"/>
              <a:buNone/>
            </a:pPr>
            <a:r>
              <a:rPr lang="en-US" sz="1200" i="1" spc="-10" dirty="0">
                <a:solidFill>
                  <a:srgbClr val="000000"/>
                </a:solidFill>
                <a:latin typeface="Arial" panose="02020603050405020304" pitchFamily="2"/>
              </a:rPr>
              <a:t>(c) Where a reduced number of parameters are used for the purpose of calculating AVAs, the determination that the above criteria are met shall be </a:t>
            </a:r>
            <a:r>
              <a:rPr lang="en-US" sz="1200" b="1" i="1" spc="-10" dirty="0">
                <a:solidFill>
                  <a:srgbClr val="000000"/>
                </a:solidFill>
                <a:latin typeface="Arial" panose="02020603050405020304" pitchFamily="2"/>
              </a:rPr>
              <a:t>subject to independent review of the netting methodology </a:t>
            </a:r>
            <a:r>
              <a:rPr lang="en-US" sz="1200" i="1" spc="-10" dirty="0">
                <a:solidFill>
                  <a:srgbClr val="000000"/>
                </a:solidFill>
                <a:latin typeface="Arial" panose="02020603050405020304" pitchFamily="2"/>
              </a:rPr>
              <a:t>and validation on at least an annual basis</a:t>
            </a:r>
            <a:r>
              <a:rPr lang="en-US" sz="1200" spc="-10" dirty="0">
                <a:solidFill>
                  <a:srgbClr val="000000"/>
                </a:solidFill>
                <a:latin typeface="Arial" panose="02020603050405020304" pitchFamily="2"/>
              </a:rPr>
              <a:t>. </a:t>
            </a:r>
          </a:p>
          <a:p>
            <a:pPr>
              <a:buClr>
                <a:srgbClr val="FF0000"/>
              </a:buClr>
              <a:buFont typeface="Symbol" panose="05050102010706020507" pitchFamily="18" charset="2"/>
              <a:buNone/>
              <a:defRPr/>
            </a:pPr>
            <a:endParaRPr lang="en-GB" altLang="fr-FR" dirty="0">
              <a:solidFill>
                <a:srgbClr val="000000"/>
              </a:solidFill>
              <a:latin typeface="Arial"/>
              <a:cs typeface="Arial"/>
            </a:endParaRPr>
          </a:p>
        </p:txBody>
      </p:sp>
      <p:sp>
        <p:nvSpPr>
          <p:cNvPr id="9" name="Rectangle 6">
            <a:extLst>
              <a:ext uri="{FF2B5EF4-FFF2-40B4-BE49-F238E27FC236}">
                <a16:creationId xmlns:a16="http://schemas.microsoft.com/office/drawing/2014/main" id="{8236104D-3D26-6A1A-8588-A5F831D1CB39}"/>
              </a:ext>
            </a:extLst>
          </p:cNvPr>
          <p:cNvSpPr txBox="1">
            <a:spLocks noChangeArrowheads="1"/>
          </p:cNvSpPr>
          <p:nvPr/>
        </p:nvSpPr>
        <p:spPr bwMode="auto">
          <a:xfrm>
            <a:off x="761614" y="42310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Mid Price Uncertainty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10" name="Rectangle 9">
            <a:extLst>
              <a:ext uri="{FF2B5EF4-FFF2-40B4-BE49-F238E27FC236}">
                <a16:creationId xmlns:a16="http://schemas.microsoft.com/office/drawing/2014/main" id="{0E849729-B038-825A-9BC9-ABC61621814B}"/>
              </a:ext>
            </a:extLst>
          </p:cNvPr>
          <p:cNvSpPr/>
          <p:nvPr/>
        </p:nvSpPr>
        <p:spPr>
          <a:xfrm>
            <a:off x="284205" y="383059"/>
            <a:ext cx="123568"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space réservé du numéro de diapositive 10">
            <a:extLst>
              <a:ext uri="{FF2B5EF4-FFF2-40B4-BE49-F238E27FC236}">
                <a16:creationId xmlns:a16="http://schemas.microsoft.com/office/drawing/2014/main" id="{FA0C2AEA-A0BD-4112-BA53-77AB3EC3E857}"/>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24</a:t>
            </a:r>
          </a:p>
        </p:txBody>
      </p:sp>
    </p:spTree>
    <p:extLst>
      <p:ext uri="{BB962C8B-B14F-4D97-AF65-F5344CB8AC3E}">
        <p14:creationId xmlns:p14="http://schemas.microsoft.com/office/powerpoint/2010/main" val="3259316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C3AA04F-28F1-A196-D7D8-2B916CA1F8C1}"/>
              </a:ext>
            </a:extLst>
          </p:cNvPr>
          <p:cNvSpPr txBox="1">
            <a:spLocks noChangeArrowheads="1"/>
          </p:cNvSpPr>
          <p:nvPr/>
        </p:nvSpPr>
        <p:spPr bwMode="auto">
          <a:xfrm>
            <a:off x="761614" y="42310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Mid Price Uncertainty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9" name="Rectangle 8">
            <a:extLst>
              <a:ext uri="{FF2B5EF4-FFF2-40B4-BE49-F238E27FC236}">
                <a16:creationId xmlns:a16="http://schemas.microsoft.com/office/drawing/2014/main" id="{F0CE0B84-9997-BC37-1970-85DE1D296277}"/>
              </a:ext>
            </a:extLst>
          </p:cNvPr>
          <p:cNvSpPr/>
          <p:nvPr/>
        </p:nvSpPr>
        <p:spPr>
          <a:xfrm>
            <a:off x="284205" y="383059"/>
            <a:ext cx="123568"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DB71618-4EDD-63E0-6F8E-71D3EAF2DD9D}"/>
              </a:ext>
            </a:extLst>
          </p:cNvPr>
          <p:cNvSpPr/>
          <p:nvPr/>
        </p:nvSpPr>
        <p:spPr>
          <a:xfrm>
            <a:off x="10068448" y="3084844"/>
            <a:ext cx="552660" cy="26125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 2">
            <a:extLst>
              <a:ext uri="{FF2B5EF4-FFF2-40B4-BE49-F238E27FC236}">
                <a16:creationId xmlns:a16="http://schemas.microsoft.com/office/drawing/2014/main" id="{D4A67244-2C30-1158-62F5-BF5F49BF1D8E}"/>
              </a:ext>
            </a:extLst>
          </p:cNvPr>
          <p:cNvPicPr>
            <a:picLocks noChangeAspect="1"/>
          </p:cNvPicPr>
          <p:nvPr/>
        </p:nvPicPr>
        <p:blipFill>
          <a:blip r:embed="rId2"/>
          <a:stretch>
            <a:fillRect/>
          </a:stretch>
        </p:blipFill>
        <p:spPr>
          <a:xfrm>
            <a:off x="345989" y="1193551"/>
            <a:ext cx="9943765" cy="5112268"/>
          </a:xfrm>
          <a:prstGeom prst="rect">
            <a:avLst/>
          </a:prstGeom>
        </p:spPr>
      </p:pic>
      <p:sp>
        <p:nvSpPr>
          <p:cNvPr id="13" name="Oval 12">
            <a:extLst>
              <a:ext uri="{FF2B5EF4-FFF2-40B4-BE49-F238E27FC236}">
                <a16:creationId xmlns:a16="http://schemas.microsoft.com/office/drawing/2014/main" id="{80542DC8-4091-8A14-01E3-E6F9EDC7C682}"/>
              </a:ext>
            </a:extLst>
          </p:cNvPr>
          <p:cNvSpPr/>
          <p:nvPr/>
        </p:nvSpPr>
        <p:spPr>
          <a:xfrm>
            <a:off x="9667974" y="3240427"/>
            <a:ext cx="552660" cy="26125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space réservé du numéro de diapositive 10">
            <a:extLst>
              <a:ext uri="{FF2B5EF4-FFF2-40B4-BE49-F238E27FC236}">
                <a16:creationId xmlns:a16="http://schemas.microsoft.com/office/drawing/2014/main" id="{164C0A55-3F96-2663-79CE-1C06B865106C}"/>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25</a:t>
            </a:r>
          </a:p>
        </p:txBody>
      </p:sp>
    </p:spTree>
    <p:extLst>
      <p:ext uri="{BB962C8B-B14F-4D97-AF65-F5344CB8AC3E}">
        <p14:creationId xmlns:p14="http://schemas.microsoft.com/office/powerpoint/2010/main" val="3535747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F19B329-6593-C1F1-58D5-D58E6EB99D27}"/>
              </a:ext>
            </a:extLst>
          </p:cNvPr>
          <p:cNvSpPr txBox="1">
            <a:spLocks noChangeArrowheads="1"/>
          </p:cNvSpPr>
          <p:nvPr/>
        </p:nvSpPr>
        <p:spPr bwMode="auto">
          <a:xfrm>
            <a:off x="761615" y="423105"/>
            <a:ext cx="795631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Mid Price Uncertainty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3" name="Rectangle 2">
            <a:extLst>
              <a:ext uri="{FF2B5EF4-FFF2-40B4-BE49-F238E27FC236}">
                <a16:creationId xmlns:a16="http://schemas.microsoft.com/office/drawing/2014/main" id="{03071F97-B191-D995-B490-BC8FDD889148}"/>
              </a:ext>
            </a:extLst>
          </p:cNvPr>
          <p:cNvSpPr/>
          <p:nvPr/>
        </p:nvSpPr>
        <p:spPr>
          <a:xfrm>
            <a:off x="284205" y="383059"/>
            <a:ext cx="106666"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3">
            <a:extLst>
              <a:ext uri="{FF2B5EF4-FFF2-40B4-BE49-F238E27FC236}">
                <a16:creationId xmlns:a16="http://schemas.microsoft.com/office/drawing/2014/main" id="{5AA9BBE5-A54A-AF71-6B42-A31B2868BA0F}"/>
              </a:ext>
            </a:extLst>
          </p:cNvPr>
          <p:cNvPicPr>
            <a:picLocks noChangeAspect="1"/>
          </p:cNvPicPr>
          <p:nvPr/>
        </p:nvPicPr>
        <p:blipFill>
          <a:blip r:embed="rId2"/>
          <a:stretch>
            <a:fillRect/>
          </a:stretch>
        </p:blipFill>
        <p:spPr>
          <a:xfrm>
            <a:off x="1027014" y="1619597"/>
            <a:ext cx="8879424" cy="4702650"/>
          </a:xfrm>
          <a:prstGeom prst="rect">
            <a:avLst/>
          </a:prstGeom>
        </p:spPr>
      </p:pic>
      <p:sp>
        <p:nvSpPr>
          <p:cNvPr id="7" name="Espace réservé du numéro de diapositive 10">
            <a:extLst>
              <a:ext uri="{FF2B5EF4-FFF2-40B4-BE49-F238E27FC236}">
                <a16:creationId xmlns:a16="http://schemas.microsoft.com/office/drawing/2014/main" id="{F346771F-5FCF-F75F-6545-DABFC0D7BE68}"/>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26</a:t>
            </a:r>
          </a:p>
        </p:txBody>
      </p:sp>
    </p:spTree>
    <p:extLst>
      <p:ext uri="{BB962C8B-B14F-4D97-AF65-F5344CB8AC3E}">
        <p14:creationId xmlns:p14="http://schemas.microsoft.com/office/powerpoint/2010/main" val="243356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0"/>
          </p:nvPr>
        </p:nvSpPr>
        <p:spPr>
          <a:xfrm>
            <a:off x="1099022" y="809625"/>
            <a:ext cx="7200800" cy="6197600"/>
          </a:xfrm>
          <a:prstGeom prst="rect">
            <a:avLst/>
          </a:prstGeom>
          <a:noFill/>
          <a:ln w="0" cmpd="sng">
            <a:noFill/>
            <a:prstDash val="solid"/>
          </a:ln>
        </p:spPr>
        <p:txBody>
          <a:bodyPr vert="horz" lIns="0" tIns="8255" rIns="0" bIns="0" anchor="t"/>
          <a:lstStyle/>
          <a:p>
            <a:pPr marL="45720" marR="0" indent="0" algn="l">
              <a:lnSpc>
                <a:spcPts val="2500"/>
              </a:lnSpc>
              <a:spcAft>
                <a:spcPts val="0"/>
              </a:spcAft>
            </a:pPr>
            <a:r>
              <a:rPr lang="fr-FR" sz="2200" spc="-15" dirty="0">
                <a:solidFill>
                  <a:srgbClr val="FF0000"/>
                </a:solidFill>
                <a:latin typeface="Arial" panose="02020603050405020304" pitchFamily="2"/>
              </a:rPr>
              <a:t>Contents </a:t>
            </a:r>
          </a:p>
          <a:p>
            <a:pPr marL="594360" marR="0" indent="228600" algn="l">
              <a:lnSpc>
                <a:spcPts val="2000"/>
              </a:lnSpc>
              <a:spcBef>
                <a:spcPts val="0"/>
              </a:spcBef>
              <a:spcAft>
                <a:spcPts val="0"/>
              </a:spcAft>
              <a:buFont typeface="Arial"/>
              <a:buAutoNum type="arabicPeriod"/>
            </a:pPr>
            <a:endParaRPr lang="en-US" sz="1600" b="1" spc="0" dirty="0">
              <a:solidFill>
                <a:srgbClr val="000000"/>
              </a:solidFill>
              <a:latin typeface="Arial" panose="02020603050405020304" pitchFamily="2"/>
            </a:endParaRPr>
          </a:p>
          <a:p>
            <a:pPr marL="594360" marR="0" algn="l">
              <a:lnSpc>
                <a:spcPts val="2000"/>
              </a:lnSpc>
              <a:spcBef>
                <a:spcPts val="0"/>
              </a:spcBef>
              <a:spcAft>
                <a:spcPts val="0"/>
              </a:spcAft>
            </a:pPr>
            <a:endParaRPr lang="en-US" sz="2400" spc="0" dirty="0">
              <a:solidFill>
                <a:srgbClr val="000000"/>
              </a:solidFill>
              <a:latin typeface="Arial" panose="02020603050405020304" pitchFamily="2"/>
            </a:endParaRPr>
          </a:p>
          <a:p>
            <a:pPr marL="594360" indent="228600" algn="l">
              <a:lnSpc>
                <a:spcPts val="2000"/>
              </a:lnSpc>
              <a:buFont typeface="Arial"/>
              <a:buAutoNum type="arabicPeriod"/>
            </a:pPr>
            <a:endParaRPr lang="en-US" sz="2000" spc="-5" dirty="0">
              <a:solidFill>
                <a:srgbClr val="000000"/>
              </a:solidFill>
              <a:latin typeface="Arial" panose="02020603050405020304" pitchFamily="2"/>
            </a:endParaRPr>
          </a:p>
          <a:p>
            <a:pPr marL="594360" marR="0" indent="228600" algn="l">
              <a:lnSpc>
                <a:spcPts val="2000"/>
              </a:lnSpc>
              <a:spcBef>
                <a:spcPts val="0"/>
              </a:spcBef>
              <a:spcAft>
                <a:spcPts val="0"/>
              </a:spcAft>
              <a:buFont typeface="Arial"/>
              <a:buAutoNum type="arabicPeriod"/>
            </a:pPr>
            <a:r>
              <a:rPr lang="en-US" sz="2000" spc="-15" dirty="0">
                <a:solidFill>
                  <a:srgbClr val="000000"/>
                </a:solidFill>
                <a:latin typeface="Arial" panose="02020603050405020304" pitchFamily="2"/>
              </a:rPr>
              <a:t> Trading Book</a:t>
            </a:r>
          </a:p>
          <a:p>
            <a:pPr marL="594360" marR="0" indent="228600" algn="l">
              <a:lnSpc>
                <a:spcPts val="2000"/>
              </a:lnSpc>
              <a:spcBef>
                <a:spcPts val="0"/>
              </a:spcBef>
              <a:spcAft>
                <a:spcPts val="0"/>
              </a:spcAft>
              <a:buFont typeface="Arial"/>
              <a:buAutoNum type="arabicPeriod"/>
            </a:pPr>
            <a:endParaRPr lang="en-US" sz="2000" spc="-15" dirty="0">
              <a:solidFill>
                <a:srgbClr val="000000"/>
              </a:solidFill>
              <a:latin typeface="Arial" panose="02020603050405020304" pitchFamily="2"/>
            </a:endParaRPr>
          </a:p>
          <a:p>
            <a:pPr marL="594360" marR="0" indent="228600" algn="l">
              <a:lnSpc>
                <a:spcPts val="2000"/>
              </a:lnSpc>
              <a:spcBef>
                <a:spcPts val="0"/>
              </a:spcBef>
              <a:spcAft>
                <a:spcPts val="0"/>
              </a:spcAft>
              <a:buFont typeface="Arial"/>
              <a:buAutoNum type="arabicPeriod"/>
            </a:pPr>
            <a:r>
              <a:rPr lang="en-US" sz="2000" spc="-15" dirty="0">
                <a:solidFill>
                  <a:srgbClr val="000000"/>
                </a:solidFill>
                <a:latin typeface="Arial" panose="02020603050405020304" pitchFamily="2"/>
              </a:rPr>
              <a:t> Valuations</a:t>
            </a:r>
          </a:p>
          <a:p>
            <a:pPr marL="594360" marR="0" indent="228600" algn="l">
              <a:lnSpc>
                <a:spcPts val="2000"/>
              </a:lnSpc>
              <a:spcBef>
                <a:spcPts val="0"/>
              </a:spcBef>
              <a:spcAft>
                <a:spcPts val="0"/>
              </a:spcAft>
              <a:buFont typeface="Arial"/>
              <a:buAutoNum type="arabicPeriod"/>
            </a:pPr>
            <a:endParaRPr lang="en-US" sz="2000" spc="-15" dirty="0">
              <a:solidFill>
                <a:srgbClr val="000000"/>
              </a:solidFill>
              <a:latin typeface="Arial" panose="02020603050405020304" pitchFamily="2"/>
            </a:endParaRPr>
          </a:p>
          <a:p>
            <a:pPr marL="594360" marR="0" indent="228600" algn="l">
              <a:lnSpc>
                <a:spcPts val="2000"/>
              </a:lnSpc>
              <a:spcBef>
                <a:spcPts val="0"/>
              </a:spcBef>
              <a:spcAft>
                <a:spcPts val="0"/>
              </a:spcAft>
              <a:buFont typeface="Arial"/>
              <a:buAutoNum type="arabicPeriod"/>
            </a:pPr>
            <a:r>
              <a:rPr lang="en-US" sz="2000" spc="-15" dirty="0">
                <a:solidFill>
                  <a:srgbClr val="000000"/>
                </a:solidFill>
                <a:latin typeface="Arial" panose="02020603050405020304" pitchFamily="2"/>
              </a:rPr>
              <a:t> PVA Scope &amp; </a:t>
            </a:r>
            <a:r>
              <a:rPr lang="en-US" sz="2000" spc="0" dirty="0">
                <a:solidFill>
                  <a:srgbClr val="000000"/>
                </a:solidFill>
                <a:latin typeface="Arial" panose="02020603050405020304" pitchFamily="2"/>
              </a:rPr>
              <a:t>Regulatory framework</a:t>
            </a:r>
          </a:p>
          <a:p>
            <a:pPr marL="594360" marR="0" indent="228600" algn="l">
              <a:lnSpc>
                <a:spcPts val="2000"/>
              </a:lnSpc>
              <a:spcBef>
                <a:spcPts val="0"/>
              </a:spcBef>
              <a:spcAft>
                <a:spcPts val="0"/>
              </a:spcAft>
              <a:buFont typeface="Arial"/>
              <a:buAutoNum type="arabicPeriod"/>
            </a:pPr>
            <a:endParaRPr lang="en-US" sz="2000" dirty="0">
              <a:solidFill>
                <a:srgbClr val="000000"/>
              </a:solidFill>
              <a:latin typeface="Arial" panose="02020603050405020304" pitchFamily="2"/>
            </a:endParaRPr>
          </a:p>
          <a:p>
            <a:pPr marL="594360" marR="0" indent="228600" algn="l">
              <a:lnSpc>
                <a:spcPts val="2000"/>
              </a:lnSpc>
              <a:spcBef>
                <a:spcPts val="0"/>
              </a:spcBef>
              <a:spcAft>
                <a:spcPts val="0"/>
              </a:spcAft>
              <a:buFont typeface="Arial"/>
              <a:buAutoNum type="arabicPeriod"/>
            </a:pPr>
            <a:r>
              <a:rPr lang="en-US" sz="2000" spc="0" dirty="0">
                <a:solidFill>
                  <a:srgbClr val="000000"/>
                </a:solidFill>
                <a:latin typeface="Arial" panose="02020603050405020304" pitchFamily="2"/>
              </a:rPr>
              <a:t> Components (AVAs)</a:t>
            </a:r>
          </a:p>
          <a:p>
            <a:pPr marL="594360" indent="228600" algn="l">
              <a:lnSpc>
                <a:spcPts val="2000"/>
              </a:lnSpc>
              <a:buFont typeface="Arial"/>
              <a:buAutoNum type="arabicPeriod"/>
            </a:pPr>
            <a:endParaRPr lang="en-US" sz="2000" spc="-15" dirty="0">
              <a:solidFill>
                <a:srgbClr val="000000"/>
              </a:solidFill>
              <a:latin typeface="Arial" panose="02020603050405020304" pitchFamily="2"/>
            </a:endParaRPr>
          </a:p>
          <a:p>
            <a:pPr marL="594360" algn="l">
              <a:lnSpc>
                <a:spcPts val="2000"/>
              </a:lnSpc>
            </a:pPr>
            <a:endParaRPr lang="en-US" sz="2000" spc="-15" dirty="0">
              <a:solidFill>
                <a:srgbClr val="000000"/>
              </a:solidFill>
              <a:latin typeface="Arial" panose="02020603050405020304" pitchFamily="2"/>
            </a:endParaRPr>
          </a:p>
          <a:p>
            <a:pPr marL="594360" marR="0" indent="228600" algn="l">
              <a:lnSpc>
                <a:spcPts val="2000"/>
              </a:lnSpc>
              <a:spcBef>
                <a:spcPts val="20"/>
              </a:spcBef>
              <a:spcAft>
                <a:spcPts val="0"/>
              </a:spcAft>
              <a:buFont typeface="Arial"/>
              <a:buAutoNum type="arabicPeriod"/>
            </a:pPr>
            <a:endParaRPr lang="en-US" sz="2000" dirty="0">
              <a:solidFill>
                <a:srgbClr val="000000"/>
              </a:solidFill>
              <a:latin typeface="Arial" panose="02020603050405020304" pitchFamily="2"/>
            </a:endParaRPr>
          </a:p>
          <a:p>
            <a:pPr marL="594360" marR="0" indent="228600" algn="l">
              <a:lnSpc>
                <a:spcPts val="2000"/>
              </a:lnSpc>
              <a:spcBef>
                <a:spcPts val="20"/>
              </a:spcBef>
              <a:spcAft>
                <a:spcPts val="0"/>
              </a:spcAft>
              <a:buFont typeface="Arial"/>
              <a:buAutoNum type="arabicPeriod"/>
            </a:pPr>
            <a:endParaRPr lang="en-US" sz="2000" dirty="0">
              <a:solidFill>
                <a:srgbClr val="000000"/>
              </a:solidFill>
              <a:latin typeface="Arial" panose="02020603050405020304" pitchFamily="2"/>
            </a:endParaRPr>
          </a:p>
          <a:p>
            <a:pPr marL="594360" marR="0" indent="228600" algn="l">
              <a:lnSpc>
                <a:spcPts val="2000"/>
              </a:lnSpc>
              <a:spcBef>
                <a:spcPts val="20"/>
              </a:spcBef>
              <a:spcAft>
                <a:spcPts val="0"/>
              </a:spcAft>
              <a:buFont typeface="Arial"/>
              <a:buAutoNum type="arabicPeriod"/>
            </a:pPr>
            <a:endParaRPr lang="en-US" sz="2000" dirty="0">
              <a:solidFill>
                <a:srgbClr val="000000"/>
              </a:solidFill>
              <a:latin typeface="Arial" panose="02020603050405020304" pitchFamily="2"/>
            </a:endParaRPr>
          </a:p>
          <a:p>
            <a:pPr marL="594360" algn="l">
              <a:lnSpc>
                <a:spcPts val="2000"/>
              </a:lnSpc>
              <a:spcBef>
                <a:spcPts val="20"/>
              </a:spcBef>
            </a:pPr>
            <a:r>
              <a:rPr lang="fr-FR" sz="1200" spc="-15" dirty="0" err="1">
                <a:solidFill>
                  <a:srgbClr val="FF0000"/>
                </a:solidFill>
                <a:latin typeface="Arial" panose="02020603050405020304" pitchFamily="2"/>
              </a:rPr>
              <a:t>Acronyms</a:t>
            </a:r>
            <a:r>
              <a:rPr lang="fr-FR" sz="1200" spc="-15" dirty="0">
                <a:solidFill>
                  <a:srgbClr val="FF0000"/>
                </a:solidFill>
                <a:latin typeface="Arial" panose="02020603050405020304" pitchFamily="2"/>
              </a:rPr>
              <a:t>: </a:t>
            </a:r>
          </a:p>
          <a:p>
            <a:pPr marL="594360" marR="0" indent="228600" algn="l">
              <a:lnSpc>
                <a:spcPts val="2000"/>
              </a:lnSpc>
              <a:spcBef>
                <a:spcPts val="20"/>
              </a:spcBef>
              <a:spcAft>
                <a:spcPts val="0"/>
              </a:spcAft>
              <a:buFont typeface="Arial"/>
              <a:buAutoNum type="arabicPeriod"/>
            </a:pPr>
            <a:endParaRPr lang="en-US" sz="1200" spc="0" dirty="0">
              <a:solidFill>
                <a:srgbClr val="000000"/>
              </a:solidFill>
              <a:latin typeface="Arial" panose="02020603050405020304" pitchFamily="2"/>
            </a:endParaRPr>
          </a:p>
          <a:p>
            <a:pPr marL="594360" marR="0" indent="228600" algn="l">
              <a:lnSpc>
                <a:spcPts val="2000"/>
              </a:lnSpc>
              <a:spcBef>
                <a:spcPts val="20"/>
              </a:spcBef>
              <a:spcAft>
                <a:spcPts val="0"/>
              </a:spcAft>
              <a:buFont typeface="Arial"/>
              <a:buAutoNum type="arabicPeriod"/>
            </a:pPr>
            <a:r>
              <a:rPr lang="en-US" sz="1200" dirty="0">
                <a:solidFill>
                  <a:srgbClr val="000000"/>
                </a:solidFill>
                <a:latin typeface="Arial" panose="02020603050405020304" pitchFamily="2"/>
              </a:rPr>
              <a:t>PVA: prudent value (/valuation)</a:t>
            </a:r>
          </a:p>
          <a:p>
            <a:pPr marL="594360" marR="0" indent="228600" algn="l">
              <a:lnSpc>
                <a:spcPts val="2000"/>
              </a:lnSpc>
              <a:spcBef>
                <a:spcPts val="20"/>
              </a:spcBef>
              <a:spcAft>
                <a:spcPts val="0"/>
              </a:spcAft>
              <a:buFont typeface="Arial"/>
              <a:buAutoNum type="arabicPeriod"/>
            </a:pPr>
            <a:r>
              <a:rPr lang="en-US" sz="1200" spc="0" dirty="0">
                <a:solidFill>
                  <a:srgbClr val="000000"/>
                </a:solidFill>
                <a:latin typeface="Arial" panose="02020603050405020304" pitchFamily="2"/>
              </a:rPr>
              <a:t>AVA: additional valuation adjustments</a:t>
            </a:r>
          </a:p>
        </p:txBody>
      </p:sp>
      <p:sp>
        <p:nvSpPr>
          <p:cNvPr id="5" name="Rectangle 4"/>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3" name="Espace réservé du numéro de diapositive 10">
            <a:extLst>
              <a:ext uri="{FF2B5EF4-FFF2-40B4-BE49-F238E27FC236}">
                <a16:creationId xmlns:a16="http://schemas.microsoft.com/office/drawing/2014/main" id="{9B694B0B-C6DE-6244-BB8E-912D7C67B431}"/>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C783FE2-53B9-6648-F960-66A1E51E9F90}"/>
              </a:ext>
            </a:extLst>
          </p:cNvPr>
          <p:cNvSpPr txBox="1">
            <a:spLocks noChangeArrowheads="1"/>
          </p:cNvSpPr>
          <p:nvPr/>
        </p:nvSpPr>
        <p:spPr bwMode="auto">
          <a:xfrm>
            <a:off x="919183" y="1353705"/>
            <a:ext cx="9036824" cy="50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EBA RTS Article 14,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Calculation of Concentrated Positions AVA </a:t>
            </a: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Institutions shall estimate a concentrated position AVA for concentrated valuation positions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individual concentrated positions AVA’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applying the following three-step approach: </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Firstly, they shall identify concentrated valuation positions; </a:t>
            </a:r>
          </a:p>
          <a:p>
            <a:pPr marL="180975" marR="0" lvl="0" indent="-180975"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Secondly, for each identified concentrated valuation position, where a market price applicable for the size of the valuation position is unavailable, they shall estimate a prudent exit period; </a:t>
            </a:r>
          </a:p>
          <a:p>
            <a:pPr marL="180975" marR="0" lvl="0" indent="-180975"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Only where the prudent exit period exceeds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days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they shall estimate an AVA taking into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 the volatility of the valuation input, the volatility of the bid offer spread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and</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impact of the hypothetical exit strategy on market prices. </a:t>
            </a:r>
          </a:p>
          <a:p>
            <a:pPr marL="180975" marR="0" lvl="0" indent="-180975"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For the purposes of point (a) of paragraph 1, the identification of concentrated valuation positions shall consider all of the following: </a:t>
            </a: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the size of all valuation positions relative to 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liquidity of the related market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the institution’s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ability to trade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that market; </a:t>
            </a: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the average daily market volume and typical daily trading volume of the institution. </a:t>
            </a:r>
          </a:p>
          <a:p>
            <a:pPr marL="180975" marR="0" lvl="0" indent="-180975"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6">
            <a:extLst>
              <a:ext uri="{FF2B5EF4-FFF2-40B4-BE49-F238E27FC236}">
                <a16:creationId xmlns:a16="http://schemas.microsoft.com/office/drawing/2014/main" id="{D4D39D17-48EF-DA29-FC4B-6D555B0D77CA}"/>
              </a:ext>
            </a:extLst>
          </p:cNvPr>
          <p:cNvSpPr txBox="1">
            <a:spLocks noChangeArrowheads="1"/>
          </p:cNvSpPr>
          <p:nvPr/>
        </p:nvSpPr>
        <p:spPr bwMode="auto">
          <a:xfrm>
            <a:off x="761615" y="423105"/>
            <a:ext cx="777677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4" name="Rectangle 3">
            <a:extLst>
              <a:ext uri="{FF2B5EF4-FFF2-40B4-BE49-F238E27FC236}">
                <a16:creationId xmlns:a16="http://schemas.microsoft.com/office/drawing/2014/main" id="{98F261EE-8489-EEAA-9834-5783FB168351}"/>
              </a:ext>
            </a:extLst>
          </p:cNvPr>
          <p:cNvSpPr/>
          <p:nvPr/>
        </p:nvSpPr>
        <p:spPr>
          <a:xfrm>
            <a:off x="284205" y="383059"/>
            <a:ext cx="104259"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numéro de diapositive 10">
            <a:extLst>
              <a:ext uri="{FF2B5EF4-FFF2-40B4-BE49-F238E27FC236}">
                <a16:creationId xmlns:a16="http://schemas.microsoft.com/office/drawing/2014/main" id="{24420B5E-89A6-8E16-6D72-BA707B88120B}"/>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27</a:t>
            </a:r>
          </a:p>
        </p:txBody>
      </p:sp>
    </p:spTree>
    <p:extLst>
      <p:ext uri="{BB962C8B-B14F-4D97-AF65-F5344CB8AC3E}">
        <p14:creationId xmlns:p14="http://schemas.microsoft.com/office/powerpoint/2010/main" val="364624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54D4C37-4D09-5EDA-9219-F943130294B6}"/>
              </a:ext>
            </a:extLst>
          </p:cNvPr>
          <p:cNvSpPr txBox="1">
            <a:spLocks noChangeArrowheads="1"/>
          </p:cNvSpPr>
          <p:nvPr/>
        </p:nvSpPr>
        <p:spPr bwMode="auto">
          <a:xfrm>
            <a:off x="919182" y="1353705"/>
            <a:ext cx="9217025" cy="50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Theoratical</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fr-FR" sz="2000" b="1" kern="1200" dirty="0">
                <a:solidFill>
                  <a:prstClr val="black"/>
                </a:solidFill>
                <a:latin typeface="Arial" panose="020B0604020202020204" pitchFamily="34" charset="0"/>
                <a:cs typeface="Arial" panose="020B0604020202020204" pitchFamily="34" charset="0"/>
              </a:rPr>
              <a:t>c</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alculation</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subject</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numerous</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assumptions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Establishing the risk hedging strategy</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Gauging / extrapolating  market volumes</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Assessing the fraction of markets volume that one Firm can trade without impacting market price</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Understanding the overlap with the 10 days market risk RWA calculation </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Modelling the underlying price slippage (diffusion process)</a:t>
            </a:r>
          </a:p>
          <a:p>
            <a:pPr marL="180975" marR="0" lvl="0" indent="-180975"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6">
            <a:extLst>
              <a:ext uri="{FF2B5EF4-FFF2-40B4-BE49-F238E27FC236}">
                <a16:creationId xmlns:a16="http://schemas.microsoft.com/office/drawing/2014/main" id="{EDFC7F64-A1A2-2897-6C9B-FF1C93DF1940}"/>
              </a:ext>
            </a:extLst>
          </p:cNvPr>
          <p:cNvSpPr txBox="1">
            <a:spLocks noChangeArrowheads="1"/>
          </p:cNvSpPr>
          <p:nvPr/>
        </p:nvSpPr>
        <p:spPr bwMode="auto">
          <a:xfrm>
            <a:off x="761614" y="42310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4" name="Rectangle 3">
            <a:extLst>
              <a:ext uri="{FF2B5EF4-FFF2-40B4-BE49-F238E27FC236}">
                <a16:creationId xmlns:a16="http://schemas.microsoft.com/office/drawing/2014/main" id="{2E39C9DA-B932-2C59-571A-EAB72DB7126C}"/>
              </a:ext>
            </a:extLst>
          </p:cNvPr>
          <p:cNvSpPr/>
          <p:nvPr/>
        </p:nvSpPr>
        <p:spPr>
          <a:xfrm>
            <a:off x="284205" y="383059"/>
            <a:ext cx="123568"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numéro de diapositive 10">
            <a:extLst>
              <a:ext uri="{FF2B5EF4-FFF2-40B4-BE49-F238E27FC236}">
                <a16:creationId xmlns:a16="http://schemas.microsoft.com/office/drawing/2014/main" id="{0DA2462F-5215-BF71-3122-B361F8AE41C3}"/>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28</a:t>
            </a:r>
          </a:p>
        </p:txBody>
      </p:sp>
    </p:spTree>
    <p:extLst>
      <p:ext uri="{BB962C8B-B14F-4D97-AF65-F5344CB8AC3E}">
        <p14:creationId xmlns:p14="http://schemas.microsoft.com/office/powerpoint/2010/main" val="4089499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D6256C6-723A-FC8E-5463-57F792F5F808}"/>
              </a:ext>
            </a:extLst>
          </p:cNvPr>
          <p:cNvSpPr txBox="1">
            <a:spLocks noChangeArrowheads="1"/>
          </p:cNvSpPr>
          <p:nvPr/>
        </p:nvSpPr>
        <p:spPr bwMode="auto">
          <a:xfrm>
            <a:off x="876652" y="1532238"/>
            <a:ext cx="9217025" cy="50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a:buClr>
                <a:srgbClr val="FF0000"/>
              </a:buClr>
              <a:buFont typeface="Wingdings" panose="05000000000000000000" pitchFamily="2" charset="2"/>
              <a:buChar char="q"/>
            </a:pPr>
            <a:r>
              <a:rPr lang="en-GB" altLang="fr-FR" dirty="0">
                <a:solidFill>
                  <a:srgbClr val="000000"/>
                </a:solidFill>
                <a:latin typeface="Arial"/>
                <a:cs typeface="Arial"/>
              </a:rPr>
              <a:t> Assumptions</a:t>
            </a:r>
          </a:p>
          <a:p>
            <a:pPr marL="0" indent="0">
              <a:buClr>
                <a:srgbClr val="FF0000"/>
              </a:buClr>
              <a:buFont typeface="Symbol" panose="05050102010706020507" pitchFamily="18" charset="2"/>
              <a:buNone/>
            </a:pPr>
            <a:r>
              <a:rPr lang="en-GB" altLang="fr-FR" dirty="0">
                <a:solidFill>
                  <a:srgbClr val="000000"/>
                </a:solidFill>
                <a:latin typeface="Arial"/>
                <a:cs typeface="Arial"/>
              </a:rPr>
              <a:t> Desk </a:t>
            </a:r>
            <a:r>
              <a:rPr lang="en-GB" altLang="fr-FR" dirty="0" err="1">
                <a:solidFill>
                  <a:srgbClr val="000000"/>
                </a:solidFill>
                <a:latin typeface="Arial"/>
                <a:cs typeface="Arial"/>
              </a:rPr>
              <a:t>pvbp</a:t>
            </a:r>
            <a:r>
              <a:rPr lang="en-GB" altLang="fr-FR" dirty="0">
                <a:solidFill>
                  <a:srgbClr val="000000"/>
                </a:solidFill>
                <a:latin typeface="Arial"/>
                <a:cs typeface="Arial"/>
              </a:rPr>
              <a:t> (cs01): 200k $/</a:t>
            </a:r>
            <a:r>
              <a:rPr lang="en-GB" altLang="fr-FR" dirty="0" err="1">
                <a:solidFill>
                  <a:srgbClr val="000000"/>
                </a:solidFill>
                <a:latin typeface="Arial"/>
                <a:cs typeface="Arial"/>
              </a:rPr>
              <a:t>bp</a:t>
            </a:r>
            <a:endParaRPr lang="en-GB" altLang="fr-FR" dirty="0">
              <a:solidFill>
                <a:srgbClr val="000000"/>
              </a:solidFill>
              <a:latin typeface="Arial"/>
              <a:cs typeface="Arial"/>
            </a:endParaRPr>
          </a:p>
          <a:p>
            <a:pPr marL="0" indent="0">
              <a:buClr>
                <a:srgbClr val="FF0000"/>
              </a:buClr>
              <a:buFont typeface="Symbol" panose="05050102010706020507" pitchFamily="18" charset="2"/>
              <a:buNone/>
            </a:pPr>
            <a:r>
              <a:rPr lang="en-GB" altLang="fr-FR" dirty="0">
                <a:solidFill>
                  <a:srgbClr val="000000"/>
                </a:solidFill>
                <a:latin typeface="Arial"/>
                <a:cs typeface="Arial"/>
              </a:rPr>
              <a:t> Daily tradable </a:t>
            </a:r>
            <a:r>
              <a:rPr lang="en-GB" altLang="fr-FR" dirty="0" err="1">
                <a:solidFill>
                  <a:srgbClr val="000000"/>
                </a:solidFill>
                <a:latin typeface="Arial"/>
                <a:cs typeface="Arial"/>
              </a:rPr>
              <a:t>pvbp</a:t>
            </a:r>
            <a:r>
              <a:rPr lang="en-GB" altLang="fr-FR" dirty="0">
                <a:solidFill>
                  <a:srgbClr val="000000"/>
                </a:solidFill>
                <a:latin typeface="Arial"/>
                <a:cs typeface="Arial"/>
              </a:rPr>
              <a:t>: 20k $/</a:t>
            </a:r>
            <a:r>
              <a:rPr lang="en-GB" altLang="fr-FR" dirty="0" err="1">
                <a:solidFill>
                  <a:srgbClr val="000000"/>
                </a:solidFill>
                <a:latin typeface="Arial"/>
                <a:cs typeface="Arial"/>
              </a:rPr>
              <a:t>bp</a:t>
            </a:r>
            <a:endParaRPr lang="en-GB" altLang="fr-FR" dirty="0">
              <a:solidFill>
                <a:srgbClr val="000000"/>
              </a:solidFill>
              <a:latin typeface="Arial"/>
              <a:cs typeface="Arial"/>
            </a:endParaRPr>
          </a:p>
          <a:p>
            <a:pPr marL="0" indent="0">
              <a:buClr>
                <a:srgbClr val="FF0000"/>
              </a:buClr>
              <a:buFont typeface="Symbol" panose="05050102010706020507" pitchFamily="18" charset="2"/>
              <a:buNone/>
            </a:pPr>
            <a:r>
              <a:rPr lang="en-GB" altLang="fr-FR" dirty="0">
                <a:solidFill>
                  <a:srgbClr val="000000"/>
                </a:solidFill>
                <a:latin typeface="Arial"/>
                <a:cs typeface="Arial"/>
              </a:rPr>
              <a:t> Fraction of daily volume that can be traded without shifting market price: 20%</a:t>
            </a:r>
          </a:p>
          <a:p>
            <a:pPr marL="0" indent="0">
              <a:buClr>
                <a:srgbClr val="FF0000"/>
              </a:buClr>
              <a:buFont typeface="Symbol" panose="05050102010706020507" pitchFamily="18" charset="2"/>
              <a:buNone/>
            </a:pPr>
            <a:r>
              <a:rPr lang="en-GB" altLang="fr-FR" dirty="0">
                <a:solidFill>
                  <a:srgbClr val="000000"/>
                </a:solidFill>
                <a:latin typeface="Arial"/>
                <a:cs typeface="Arial"/>
              </a:rPr>
              <a:t> Yield (spread) daily volatility: 5 bp / </a:t>
            </a:r>
            <a:r>
              <a:rPr lang="pl-PL" altLang="fr-FR" dirty="0">
                <a:solidFill>
                  <a:srgbClr val="000000"/>
                </a:solidFill>
                <a:latin typeface="Arial"/>
                <a:cs typeface="Arial"/>
              </a:rPr>
              <a:t>day</a:t>
            </a:r>
            <a:r>
              <a:rPr lang="en-GB" altLang="fr-FR" dirty="0">
                <a:solidFill>
                  <a:srgbClr val="000000"/>
                </a:solidFill>
                <a:latin typeface="Arial"/>
                <a:cs typeface="Arial"/>
              </a:rPr>
              <a:t> (equivalent to 1 standard deviation / daily expected market</a:t>
            </a:r>
          </a:p>
          <a:p>
            <a:pPr marL="0" indent="0">
              <a:buClr>
                <a:srgbClr val="FF0000"/>
              </a:buClr>
              <a:buFont typeface="Symbol" panose="05050102010706020507" pitchFamily="18" charset="2"/>
              <a:buNone/>
            </a:pPr>
            <a:r>
              <a:rPr lang="en-GB" altLang="fr-FR" dirty="0">
                <a:solidFill>
                  <a:srgbClr val="000000"/>
                </a:solidFill>
                <a:latin typeface="Arial"/>
                <a:cs typeface="Arial"/>
              </a:rPr>
              <a:t>move)</a:t>
            </a:r>
          </a:p>
          <a:p>
            <a:pPr marL="0" indent="0">
              <a:buClr>
                <a:srgbClr val="FF0000"/>
              </a:buClr>
              <a:buFont typeface="Symbol" panose="05050102010706020507" pitchFamily="18" charset="2"/>
              <a:buNone/>
            </a:pPr>
            <a:endParaRPr lang="en-GB" altLang="fr-FR" dirty="0">
              <a:solidFill>
                <a:srgbClr val="000000"/>
              </a:solidFill>
              <a:latin typeface="Arial"/>
              <a:cs typeface="Arial"/>
            </a:endParaRPr>
          </a:p>
          <a:p>
            <a:pPr marL="0" indent="0">
              <a:buClr>
                <a:srgbClr val="FF0000"/>
              </a:buClr>
              <a:buFont typeface="Symbol" panose="05050102010706020507" pitchFamily="18" charset="2"/>
              <a:buNone/>
            </a:pPr>
            <a:endParaRPr lang="en-GB" altLang="fr-FR" dirty="0">
              <a:solidFill>
                <a:srgbClr val="000000"/>
              </a:solidFill>
              <a:latin typeface="Arial"/>
              <a:cs typeface="Arial"/>
            </a:endParaRPr>
          </a:p>
          <a:p>
            <a:pPr>
              <a:buClr>
                <a:srgbClr val="FF0000"/>
              </a:buClr>
              <a:buFont typeface="Wingdings" panose="05000000000000000000" pitchFamily="2" charset="2"/>
              <a:buChar char="q"/>
            </a:pPr>
            <a:r>
              <a:rPr lang="en-US" altLang="fr-FR" dirty="0">
                <a:solidFill>
                  <a:srgbClr val="000000"/>
                </a:solidFill>
                <a:latin typeface="Arial"/>
                <a:cs typeface="Arial"/>
              </a:rPr>
              <a:t> Calculations:</a:t>
            </a:r>
          </a:p>
          <a:p>
            <a:pPr marL="0" indent="0">
              <a:buClr>
                <a:srgbClr val="FF0000"/>
              </a:buClr>
              <a:buFont typeface="Symbol" panose="05050102010706020507" pitchFamily="18" charset="2"/>
              <a:buNone/>
            </a:pPr>
            <a:r>
              <a:rPr lang="en-US" altLang="fr-FR" dirty="0">
                <a:solidFill>
                  <a:srgbClr val="000000"/>
                </a:solidFill>
                <a:latin typeface="Arial"/>
                <a:cs typeface="Arial"/>
              </a:rPr>
              <a:t>Liquidity horizon: 200 k / ( 20% x 20k) = 50 days</a:t>
            </a:r>
          </a:p>
          <a:p>
            <a:pPr marL="0" indent="0">
              <a:buClr>
                <a:srgbClr val="FF0000"/>
              </a:buClr>
              <a:buFont typeface="Symbol" panose="05050102010706020507" pitchFamily="18" charset="2"/>
              <a:buNone/>
            </a:pPr>
            <a:r>
              <a:rPr lang="en-US" altLang="fr-FR" dirty="0">
                <a:solidFill>
                  <a:srgbClr val="000000"/>
                </a:solidFill>
                <a:latin typeface="Arial"/>
                <a:cs typeface="Arial"/>
              </a:rPr>
              <a:t>Extra period of time: 50 - 10 = 40 days</a:t>
            </a:r>
          </a:p>
          <a:p>
            <a:pPr marL="0" indent="0">
              <a:buClr>
                <a:srgbClr val="FF0000"/>
              </a:buClr>
              <a:buFont typeface="Symbol" panose="05050102010706020507" pitchFamily="18" charset="2"/>
              <a:buNone/>
            </a:pPr>
            <a:endParaRPr lang="en-US" altLang="fr-FR" dirty="0">
              <a:solidFill>
                <a:srgbClr val="000000"/>
              </a:solidFill>
              <a:latin typeface="Arial"/>
              <a:cs typeface="Arial"/>
            </a:endParaRPr>
          </a:p>
          <a:p>
            <a:pPr marL="0" indent="0">
              <a:buClr>
                <a:srgbClr val="FF0000"/>
              </a:buClr>
              <a:buFont typeface="Symbol" panose="05050102010706020507" pitchFamily="18" charset="2"/>
              <a:buNone/>
            </a:pPr>
            <a:r>
              <a:rPr lang="en-US" altLang="fr-FR" dirty="0">
                <a:solidFill>
                  <a:srgbClr val="000000"/>
                </a:solidFill>
                <a:latin typeface="Arial"/>
                <a:cs typeface="Arial"/>
              </a:rPr>
              <a:t>The 90% AVA for concentration estimates the potential realized </a:t>
            </a:r>
            <a:r>
              <a:rPr lang="en-US" altLang="fr-FR" dirty="0" err="1">
                <a:solidFill>
                  <a:srgbClr val="000000"/>
                </a:solidFill>
                <a:latin typeface="Arial"/>
                <a:cs typeface="Arial"/>
              </a:rPr>
              <a:t>MtM</a:t>
            </a:r>
            <a:r>
              <a:rPr lang="en-US" altLang="fr-FR" dirty="0">
                <a:solidFill>
                  <a:srgbClr val="000000"/>
                </a:solidFill>
                <a:latin typeface="Arial"/>
                <a:cs typeface="Arial"/>
              </a:rPr>
              <a:t> slippage over the close out period:</a:t>
            </a:r>
            <a:endParaRPr lang="en-GB" altLang="fr-FR" dirty="0">
              <a:solidFill>
                <a:srgbClr val="000000"/>
              </a:solidFill>
              <a:latin typeface="Arial"/>
              <a:cs typeface="Arial"/>
            </a:endParaRPr>
          </a:p>
        </p:txBody>
      </p:sp>
      <p:sp>
        <p:nvSpPr>
          <p:cNvPr id="3" name="Rectangle 6">
            <a:extLst>
              <a:ext uri="{FF2B5EF4-FFF2-40B4-BE49-F238E27FC236}">
                <a16:creationId xmlns:a16="http://schemas.microsoft.com/office/drawing/2014/main" id="{BF1A939C-7B0B-371F-77D3-9E7AD4507738}"/>
              </a:ext>
            </a:extLst>
          </p:cNvPr>
          <p:cNvSpPr txBox="1">
            <a:spLocks noChangeArrowheads="1"/>
          </p:cNvSpPr>
          <p:nvPr/>
        </p:nvSpPr>
        <p:spPr bwMode="auto">
          <a:xfrm>
            <a:off x="761614" y="42310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4" name="Rectangle 3">
            <a:extLst>
              <a:ext uri="{FF2B5EF4-FFF2-40B4-BE49-F238E27FC236}">
                <a16:creationId xmlns:a16="http://schemas.microsoft.com/office/drawing/2014/main" id="{E4F034F2-BE78-626C-23A6-11F619FE9DB7}"/>
              </a:ext>
            </a:extLst>
          </p:cNvPr>
          <p:cNvSpPr/>
          <p:nvPr/>
        </p:nvSpPr>
        <p:spPr>
          <a:xfrm>
            <a:off x="284205" y="383059"/>
            <a:ext cx="123568"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numéro de diapositive 10">
            <a:extLst>
              <a:ext uri="{FF2B5EF4-FFF2-40B4-BE49-F238E27FC236}">
                <a16:creationId xmlns:a16="http://schemas.microsoft.com/office/drawing/2014/main" id="{69FFC882-0ACE-21EE-5605-1CCAC1D164D9}"/>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29</a:t>
            </a:r>
          </a:p>
        </p:txBody>
      </p:sp>
    </p:spTree>
    <p:extLst>
      <p:ext uri="{BB962C8B-B14F-4D97-AF65-F5344CB8AC3E}">
        <p14:creationId xmlns:p14="http://schemas.microsoft.com/office/powerpoint/2010/main" val="10517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4F4C9-DF14-ED11-D4D5-1EB8E059ECD7}"/>
              </a:ext>
            </a:extLst>
          </p:cNvPr>
          <p:cNvSpPr/>
          <p:nvPr/>
        </p:nvSpPr>
        <p:spPr>
          <a:xfrm>
            <a:off x="3259262" y="4859957"/>
            <a:ext cx="3744416" cy="361507"/>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7DC472A-A6D0-11FA-9B89-BA2F03ABF151}"/>
              </a:ext>
            </a:extLst>
          </p:cNvPr>
          <p:cNvSpPr/>
          <p:nvPr/>
        </p:nvSpPr>
        <p:spPr>
          <a:xfrm>
            <a:off x="7363717" y="3732832"/>
            <a:ext cx="2736305" cy="361507"/>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0C47FE7-FF6D-5524-1154-CD6488002DDB}"/>
              </a:ext>
            </a:extLst>
          </p:cNvPr>
          <p:cNvSpPr/>
          <p:nvPr/>
        </p:nvSpPr>
        <p:spPr>
          <a:xfrm>
            <a:off x="1387054" y="3220372"/>
            <a:ext cx="2808312" cy="361507"/>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2615E17-9FB3-C5BC-76A2-744CA35E9F5A}"/>
              </a:ext>
            </a:extLst>
          </p:cNvPr>
          <p:cNvSpPr/>
          <p:nvPr/>
        </p:nvSpPr>
        <p:spPr>
          <a:xfrm>
            <a:off x="5779542" y="2063436"/>
            <a:ext cx="2179125" cy="361507"/>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1E1D3075-98EE-B6F4-E008-5F5D0845C59A}"/>
              </a:ext>
            </a:extLst>
          </p:cNvPr>
          <p:cNvSpPr txBox="1">
            <a:spLocks noChangeArrowheads="1"/>
          </p:cNvSpPr>
          <p:nvPr/>
        </p:nvSpPr>
        <p:spPr bwMode="auto">
          <a:xfrm>
            <a:off x="666975" y="1143830"/>
            <a:ext cx="9577064" cy="51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Alternative computations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Very crude calculation (Exposure is assumed to be closed out on T+50 without amortization). Underlying</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risk factors follows a diffusion process in square root of time  : 200k * 5bp * 1.28 * √ 50</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Crude calculation (Exposure is assumed to be closed out on T+50 without amortization but only the extra</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unwind period of time -40 days- is accounted for). Underlying risk factors follows a diffusion process in square root of time :  (200-10*4) k * 5bp * 1.28 * √ 40</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Less crude calculation (assuming an average extra carrying period of 20 days) : (200-10*4) k * 5bp * 1.28 * √ 20</a:t>
            </a: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Approximate and conservative calculation: exposure is stripped into individual components according to their daily liquidity horizon and an independent unwind cost is compute d for each unwind. (risk factor diffusion is clearly not mean reverting) :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(20% x 20k)* 5bp * 1.28 * (1+ √2+√3+…√40) </a:t>
            </a:r>
            <a:endPar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buClr>
                <a:srgbClr val="FF0000"/>
              </a:buClr>
              <a:buFont typeface="Wingdings" panose="05000000000000000000" pitchFamily="2" charset="2"/>
              <a:buChar char="q"/>
              <a:defRPr/>
            </a:pPr>
            <a:r>
              <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rPr>
              <a:t> Integrating the above formula gives: </a:t>
            </a:r>
            <a:r>
              <a:rPr lang="fr-FR" kern="1200" dirty="0">
                <a:solidFill>
                  <a:prstClr val="black"/>
                </a:solidFill>
              </a:rPr>
              <a:t>(20% x 20k)* 5bp *([40]</a:t>
            </a:r>
            <a:r>
              <a:rPr lang="fr-FR" kern="1200" baseline="30000" dirty="0">
                <a:solidFill>
                  <a:prstClr val="black"/>
                </a:solidFill>
              </a:rPr>
              <a:t>3</a:t>
            </a:r>
            <a:r>
              <a:rPr lang="fr-FR" kern="1200" dirty="0">
                <a:solidFill>
                  <a:prstClr val="black"/>
                </a:solidFill>
              </a:rPr>
              <a:t>/3)</a:t>
            </a:r>
            <a:r>
              <a:rPr lang="fr-FR" kern="1200" baseline="30000" dirty="0">
                <a:solidFill>
                  <a:prstClr val="black"/>
                </a:solidFill>
              </a:rPr>
              <a:t>0,5</a:t>
            </a:r>
            <a:r>
              <a:rPr lang="fr-FR" kern="1200" dirty="0">
                <a:solidFill>
                  <a:prstClr val="black"/>
                </a:solidFill>
              </a:rPr>
              <a:t> </a:t>
            </a:r>
            <a:r>
              <a:rPr lang="pl-PL" kern="1200" dirty="0">
                <a:solidFill>
                  <a:prstClr val="black"/>
                </a:solidFill>
              </a:rPr>
              <a:t>*</a:t>
            </a:r>
            <a:r>
              <a:rPr lang="fr-FR" kern="1200" dirty="0">
                <a:solidFill>
                  <a:prstClr val="black"/>
                </a:solidFill>
              </a:rPr>
              <a:t>1.28 </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01700" rtl="0" eaLnBrk="0" fontAlgn="base" latinLnBrk="0" hangingPunct="0">
              <a:lnSpc>
                <a:spcPct val="100000"/>
              </a:lnSpc>
              <a:spcBef>
                <a:spcPct val="20000"/>
              </a:spcBef>
              <a:spcAft>
                <a:spcPct val="0"/>
              </a:spcAft>
              <a:buClr>
                <a:srgbClr val="FF0000"/>
              </a:buClr>
              <a:buSzTx/>
              <a:buFont typeface="Symbol" panose="05050102010706020507" pitchFamily="18" charset="2"/>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Exact calculation: Run a Monte Carlo simulation that mimics the diffusion of the underlying risk factor and for each set of scenario, </a:t>
            </a:r>
            <a:r>
              <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rPr>
              <a:t>compute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the realized daily P&amp;L when selling down the portfolio</a:t>
            </a:r>
            <a:r>
              <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Then derive 90% quantile. </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096582-0910-501A-15A1-ECF1AE53D4AF}"/>
              </a:ext>
            </a:extLst>
          </p:cNvPr>
          <p:cNvSpPr txBox="1">
            <a:spLocks noChangeArrowheads="1"/>
          </p:cNvSpPr>
          <p:nvPr/>
        </p:nvSpPr>
        <p:spPr bwMode="auto">
          <a:xfrm>
            <a:off x="642744" y="449895"/>
            <a:ext cx="839561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8" name="Rectangle 7">
            <a:extLst>
              <a:ext uri="{FF2B5EF4-FFF2-40B4-BE49-F238E27FC236}">
                <a16:creationId xmlns:a16="http://schemas.microsoft.com/office/drawing/2014/main" id="{537AACE8-A14B-3584-376A-3116A74B949B}"/>
              </a:ext>
            </a:extLst>
          </p:cNvPr>
          <p:cNvSpPr/>
          <p:nvPr/>
        </p:nvSpPr>
        <p:spPr>
          <a:xfrm>
            <a:off x="278331" y="383059"/>
            <a:ext cx="112556"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FD8A2C-3A79-A8DB-318D-7BD5F957C41A}"/>
              </a:ext>
            </a:extLst>
          </p:cNvPr>
          <p:cNvSpPr/>
          <p:nvPr/>
        </p:nvSpPr>
        <p:spPr>
          <a:xfrm>
            <a:off x="3907334" y="5422652"/>
            <a:ext cx="3240360" cy="357484"/>
          </a:xfrm>
          <a:prstGeom prst="rect">
            <a:avLst/>
          </a:prstGeom>
          <a:solidFill>
            <a:srgbClr val="70AD47">
              <a:lumMod val="75000"/>
              <a:alpha val="50000"/>
            </a:srgbClr>
          </a:solid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Espace réservé du numéro de diapositive 10">
            <a:extLst>
              <a:ext uri="{FF2B5EF4-FFF2-40B4-BE49-F238E27FC236}">
                <a16:creationId xmlns:a16="http://schemas.microsoft.com/office/drawing/2014/main" id="{44F04585-AFF2-3914-7DEB-7A983BF43A58}"/>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30</a:t>
            </a:r>
          </a:p>
        </p:txBody>
      </p:sp>
    </p:spTree>
    <p:extLst>
      <p:ext uri="{BB962C8B-B14F-4D97-AF65-F5344CB8AC3E}">
        <p14:creationId xmlns:p14="http://schemas.microsoft.com/office/powerpoint/2010/main" val="3378620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0B7319E-800E-9DA3-45AD-569173FF6F19}"/>
              </a:ext>
            </a:extLst>
          </p:cNvPr>
          <p:cNvSpPr txBox="1">
            <a:spLocks noChangeArrowheads="1"/>
          </p:cNvSpPr>
          <p:nvPr/>
        </p:nvSpPr>
        <p:spPr bwMode="auto">
          <a:xfrm>
            <a:off x="919182" y="1353705"/>
            <a:ext cx="9217025" cy="50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7829"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Alternatively</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modelling</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market</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price</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impact (i.e. size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adjusted</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price</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linearly with trade size</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 decreasing rate </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instantaneous vs permanent impact</a:t>
            </a: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lang="en-US" sz="1800" kern="1200" dirty="0">
              <a:solidFill>
                <a:prstClr val="black"/>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800" b="1" dirty="0">
                <a:solidFill>
                  <a:schemeClr val="tx1"/>
                </a:solidFill>
                <a:latin typeface="Arial" panose="02020603050405020304" pitchFamily="2"/>
              </a:rPr>
              <a:t> </a:t>
            </a:r>
            <a:r>
              <a:rPr lang="en-US" sz="1800" dirty="0">
                <a:solidFill>
                  <a:schemeClr val="tx1"/>
                </a:solidFill>
                <a:latin typeface="Arial" panose="02020603050405020304" pitchFamily="2"/>
              </a:rPr>
              <a:t>“market price impact” :   </a:t>
            </a:r>
            <a:r>
              <a:rPr lang="en-US" sz="1800" spc="0" dirty="0">
                <a:solidFill>
                  <a:srgbClr val="000000"/>
                </a:solidFill>
                <a:latin typeface="Arial" panose="020B0604020202020204" pitchFamily="34" charset="0"/>
                <a:cs typeface="Arial" panose="020B0604020202020204" pitchFamily="34" charset="0"/>
              </a:rPr>
              <a:t>1.28 </a:t>
            </a:r>
            <a:r>
              <a:rPr lang="el-GR" sz="1800" spc="0" dirty="0">
                <a:solidFill>
                  <a:srgbClr val="000000"/>
                </a:solidFill>
                <a:latin typeface="Arial" panose="020B0604020202020204" pitchFamily="34" charset="0"/>
                <a:cs typeface="Arial" panose="020B0604020202020204" pitchFamily="34" charset="0"/>
              </a:rPr>
              <a:t>σ</a:t>
            </a:r>
            <a:r>
              <a:rPr lang="fr-FR" sz="1800" spc="0" dirty="0">
                <a:solidFill>
                  <a:srgbClr val="000000"/>
                </a:solidFill>
                <a:latin typeface="Arial" panose="020B0604020202020204" pitchFamily="34" charset="0"/>
                <a:cs typeface="Arial" panose="020B0604020202020204" pitchFamily="34" charset="0"/>
              </a:rPr>
              <a:t> x ( Q / V)</a:t>
            </a:r>
            <a:r>
              <a:rPr lang="el-GR" sz="1800" spc="0" baseline="30000" dirty="0">
                <a:solidFill>
                  <a:srgbClr val="000000"/>
                </a:solidFill>
                <a:latin typeface="Arial" panose="020B0604020202020204" pitchFamily="34" charset="0"/>
                <a:cs typeface="Arial" panose="020B0604020202020204" pitchFamily="34" charset="0"/>
              </a:rPr>
              <a:t>α</a:t>
            </a:r>
            <a:endParaRPr lang="fr-FR" sz="1800" spc="0" baseline="30000" dirty="0">
              <a:solidFill>
                <a:srgbClr val="000000"/>
              </a:solidFill>
              <a:latin typeface="Arial" panose="020B0604020202020204" pitchFamily="34" charset="0"/>
              <a:cs typeface="Arial" panose="020B0604020202020204" pitchFamily="34" charset="0"/>
            </a:endParaRPr>
          </a:p>
          <a:p>
            <a:pPr marL="0" marR="0" lvl="0" indent="0" algn="l" defTabSz="901700" rtl="0" eaLnBrk="0" fontAlgn="base" latinLnBrk="0" hangingPunct="0">
              <a:lnSpc>
                <a:spcPct val="100000"/>
              </a:lnSpc>
              <a:spcBef>
                <a:spcPct val="20000"/>
              </a:spcBef>
              <a:spcAft>
                <a:spcPct val="0"/>
              </a:spcAft>
              <a:buClr>
                <a:srgbClr val="FF0000"/>
              </a:buClr>
              <a:buSz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a:t>
            </a:r>
          </a:p>
          <a:p>
            <a:pPr marL="352425" marR="0" lvl="1" indent="-169863"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https://www.riskdata.com/wp-content/uploads/Liquidity-risk_Riskdata-white-paper_2015.pdf</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2425" marR="0" lvl="1" indent="-169863"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https://arxiv.org/pdf/0903.2428.pdf</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2425" marR="0" lvl="1" indent="-169863"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01700" rtl="0" eaLnBrk="0" fontAlgn="base" latinLnBrk="0" hangingPunct="0">
              <a:lnSpc>
                <a:spcPct val="100000"/>
              </a:lnSpc>
              <a:spcBef>
                <a:spcPct val="20000"/>
              </a:spcBef>
              <a:spcAft>
                <a:spcPct val="0"/>
              </a:spcAft>
              <a:buClr>
                <a:srgbClr val="FF0000"/>
              </a:buClr>
              <a:buSzTx/>
              <a:buFont typeface="Wingdings" panose="05000000000000000000" pitchFamily="2" charset="2"/>
              <a:buChar char="q"/>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marR="0" lvl="0" indent="-180975" algn="l" defTabSz="901700" rtl="0" eaLnBrk="0" fontAlgn="base" latinLnBrk="0" hangingPunct="0">
              <a:lnSpc>
                <a:spcPct val="100000"/>
              </a:lnSpc>
              <a:spcBef>
                <a:spcPct val="20000"/>
              </a:spcBef>
              <a:spcAft>
                <a:spcPct val="0"/>
              </a:spcAft>
              <a:buClr>
                <a:srgbClr val="44546A"/>
              </a:buClr>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6">
            <a:extLst>
              <a:ext uri="{FF2B5EF4-FFF2-40B4-BE49-F238E27FC236}">
                <a16:creationId xmlns:a16="http://schemas.microsoft.com/office/drawing/2014/main" id="{17526A72-05BD-F279-5261-49AA35D986A1}"/>
              </a:ext>
            </a:extLst>
          </p:cNvPr>
          <p:cNvSpPr txBox="1">
            <a:spLocks noChangeArrowheads="1"/>
          </p:cNvSpPr>
          <p:nvPr/>
        </p:nvSpPr>
        <p:spPr bwMode="auto">
          <a:xfrm>
            <a:off x="761614" y="42310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4" name="Rectangle 3">
            <a:extLst>
              <a:ext uri="{FF2B5EF4-FFF2-40B4-BE49-F238E27FC236}">
                <a16:creationId xmlns:a16="http://schemas.microsoft.com/office/drawing/2014/main" id="{B42F0A90-56EA-6184-E3BE-83013E5D65BC}"/>
              </a:ext>
            </a:extLst>
          </p:cNvPr>
          <p:cNvSpPr/>
          <p:nvPr/>
        </p:nvSpPr>
        <p:spPr>
          <a:xfrm>
            <a:off x="324546" y="423105"/>
            <a:ext cx="123568"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numéro de diapositive 10">
            <a:extLst>
              <a:ext uri="{FF2B5EF4-FFF2-40B4-BE49-F238E27FC236}">
                <a16:creationId xmlns:a16="http://schemas.microsoft.com/office/drawing/2014/main" id="{DFE6FEBD-094B-FB56-6CC3-53D89F92129F}"/>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31</a:t>
            </a:r>
          </a:p>
        </p:txBody>
      </p:sp>
    </p:spTree>
    <p:extLst>
      <p:ext uri="{BB962C8B-B14F-4D97-AF65-F5344CB8AC3E}">
        <p14:creationId xmlns:p14="http://schemas.microsoft.com/office/powerpoint/2010/main" val="374194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746F0EB4-E897-A5B4-2216-C0E0189E89CB}"/>
              </a:ext>
            </a:extLst>
          </p:cNvPr>
          <p:cNvSpPr txBox="1">
            <a:spLocks/>
          </p:cNvSpPr>
          <p:nvPr/>
        </p:nvSpPr>
        <p:spPr>
          <a:xfrm>
            <a:off x="522959" y="1822648"/>
            <a:ext cx="9649072" cy="5576265"/>
          </a:xfrm>
          <a:prstGeom prst="rect">
            <a:avLst/>
          </a:prstGeom>
          <a:noFill/>
          <a:ln w="0" cmpd="sng">
            <a:noFill/>
            <a:prstDash val="solid"/>
          </a:ln>
        </p:spPr>
        <p:txBody>
          <a:bodyPr vert="horz" lIns="0" tIns="10369" rIns="0" bIns="0" rtlCol="0" anchor="t">
            <a:normAutofit/>
          </a:bodyPr>
          <a:lstStyle>
            <a:lvl1pPr marL="0" marR="0" indent="0" algn="l" defTabSz="914400" rtl="0" eaLnBrk="1" latinLnBrk="0" hangingPunct="1">
              <a:lnSpc>
                <a:spcPts val="1270"/>
              </a:lnSpc>
              <a:spcBef>
                <a:spcPts val="9430"/>
              </a:spcBef>
              <a:spcAft>
                <a:spcPts val="712"/>
              </a:spcAft>
              <a:buFont typeface="Arial"/>
              <a:buAutoNum type="arabicPeriod"/>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3635" algn="just">
              <a:lnSpc>
                <a:spcPts val="1633"/>
              </a:lnSpc>
              <a:spcBef>
                <a:spcPts val="6269"/>
              </a:spcBef>
              <a:spcAft>
                <a:spcPts val="0"/>
              </a:spcAft>
              <a:buFont typeface="Arial"/>
              <a:buNone/>
            </a:pPr>
            <a:r>
              <a:rPr lang="en-GB" sz="1600" b="1" spc="-5">
                <a:solidFill>
                  <a:srgbClr val="000000"/>
                </a:solidFill>
                <a:latin typeface="Arial" panose="02020603050405020304" pitchFamily="2"/>
              </a:rPr>
              <a:t>“</a:t>
            </a:r>
            <a:r>
              <a:rPr lang="en-GB" sz="2000" b="1" spc="-5">
                <a:solidFill>
                  <a:srgbClr val="000000"/>
                </a:solidFill>
                <a:latin typeface="Arial" panose="02020603050405020304" pitchFamily="2"/>
              </a:rPr>
              <a:t>Bloomberg Delivers First Quantitative Model For Calculating Liquidity Risk” March 2016”</a:t>
            </a:r>
            <a:endParaRPr lang="en-US" sz="2000" b="1" spc="-5">
              <a:solidFill>
                <a:srgbClr val="000000"/>
              </a:solidFill>
              <a:latin typeface="Arial" panose="02020603050405020304" pitchFamily="2"/>
            </a:endParaRPr>
          </a:p>
          <a:p>
            <a:pPr marL="949385" indent="-285750" algn="just">
              <a:lnSpc>
                <a:spcPts val="1633"/>
              </a:lnSpc>
              <a:spcBef>
                <a:spcPts val="3230"/>
              </a:spcBef>
              <a:spcAft>
                <a:spcPts val="0"/>
              </a:spcAft>
              <a:buClr>
                <a:srgbClr val="FF0000"/>
              </a:buClr>
              <a:buFont typeface="Wingdings" panose="05000000000000000000" pitchFamily="2" charset="2"/>
              <a:buChar char="q"/>
            </a:pPr>
            <a:r>
              <a:rPr lang="en-GB" sz="1600">
                <a:solidFill>
                  <a:srgbClr val="000000"/>
                </a:solidFill>
                <a:latin typeface="Arial" panose="02020603050405020304" pitchFamily="2"/>
              </a:rPr>
              <a:t>“Bloomberg’s Liquidity Assessment Tool (LQA) pioneers the use of </a:t>
            </a:r>
            <a:r>
              <a:rPr lang="en-GB" sz="1600" b="1">
                <a:solidFill>
                  <a:srgbClr val="000000"/>
                </a:solidFill>
                <a:latin typeface="Arial" panose="02020603050405020304" pitchFamily="2"/>
              </a:rPr>
              <a:t>machine learning </a:t>
            </a:r>
            <a:r>
              <a:rPr lang="en-GB" sz="1600">
                <a:solidFill>
                  <a:srgbClr val="000000"/>
                </a:solidFill>
                <a:latin typeface="Arial" panose="02020603050405020304" pitchFamily="2"/>
              </a:rPr>
              <a:t>to estimate liquidity risk as global regulators oblige institutional investors to factor liquidity into risk and pricing models”</a:t>
            </a:r>
          </a:p>
          <a:p>
            <a:pPr marL="949385" indent="-285750" algn="just">
              <a:lnSpc>
                <a:spcPts val="1633"/>
              </a:lnSpc>
              <a:spcBef>
                <a:spcPts val="3230"/>
              </a:spcBef>
              <a:spcAft>
                <a:spcPts val="0"/>
              </a:spcAft>
              <a:buClr>
                <a:srgbClr val="FF0000"/>
              </a:buClr>
              <a:buFont typeface="Wingdings" panose="05000000000000000000" pitchFamily="2" charset="2"/>
              <a:buChar char="q"/>
            </a:pPr>
            <a:r>
              <a:rPr lang="en-GB" sz="1600">
                <a:solidFill>
                  <a:srgbClr val="000000"/>
                </a:solidFill>
                <a:latin typeface="Arial" panose="02020603050405020304" pitchFamily="2"/>
              </a:rPr>
              <a:t>“Bloomberg LQA provides risk managers, portfolio managers, traders, and compliance officers with a standard definition of liquidity and a consistent approach to measuring the expected cost of liquidation for a specific volume of securities, and a desired time horizon. It also provides a score designed to indicate security-level liquidity with respect to liquidation cost and its distributions across different volumes”</a:t>
            </a:r>
          </a:p>
          <a:p>
            <a:pPr marL="949385" indent="-285750" algn="just">
              <a:lnSpc>
                <a:spcPts val="1633"/>
              </a:lnSpc>
              <a:spcBef>
                <a:spcPts val="3230"/>
              </a:spcBef>
              <a:spcAft>
                <a:spcPts val="0"/>
              </a:spcAft>
              <a:buClr>
                <a:srgbClr val="FF0000"/>
              </a:buClr>
              <a:buFont typeface="Wingdings" panose="05000000000000000000" pitchFamily="2" charset="2"/>
              <a:buChar char="q"/>
            </a:pPr>
            <a:r>
              <a:rPr lang="en-GB" sz="1600">
                <a:solidFill>
                  <a:srgbClr val="000000"/>
                </a:solidFill>
                <a:latin typeface="Arial" panose="02020603050405020304" pitchFamily="2"/>
              </a:rPr>
              <a:t>“Bloomberg assembled a </a:t>
            </a:r>
            <a:r>
              <a:rPr lang="en-GB" sz="1600" b="1">
                <a:solidFill>
                  <a:srgbClr val="000000"/>
                </a:solidFill>
                <a:latin typeface="Arial" panose="02020603050405020304" pitchFamily="2"/>
              </a:rPr>
              <a:t>multidisciplinary team of experts </a:t>
            </a:r>
            <a:r>
              <a:rPr lang="en-GB" sz="1600">
                <a:solidFill>
                  <a:srgbClr val="000000"/>
                </a:solidFill>
                <a:latin typeface="Arial" panose="02020603050405020304" pitchFamily="2"/>
              </a:rPr>
              <a:t>to consider all of the complexities associated with liquidity risk analysis. Bloomberg LQA uses </a:t>
            </a:r>
            <a:r>
              <a:rPr lang="en-GB" sz="1600" b="1">
                <a:solidFill>
                  <a:srgbClr val="000000"/>
                </a:solidFill>
                <a:latin typeface="Arial" panose="02020603050405020304" pitchFamily="2"/>
              </a:rPr>
              <a:t>machine learning techniques</a:t>
            </a:r>
            <a:r>
              <a:rPr lang="en-GB" sz="1600">
                <a:solidFill>
                  <a:srgbClr val="000000"/>
                </a:solidFill>
                <a:latin typeface="Arial" panose="02020603050405020304" pitchFamily="2"/>
              </a:rPr>
              <a:t>, such as </a:t>
            </a:r>
            <a:r>
              <a:rPr lang="en-GB" sz="1600" b="1">
                <a:solidFill>
                  <a:srgbClr val="000000"/>
                </a:solidFill>
                <a:latin typeface="Arial" panose="02020603050405020304" pitchFamily="2"/>
              </a:rPr>
              <a:t>cluster analysis</a:t>
            </a:r>
            <a:r>
              <a:rPr lang="en-GB" sz="1600">
                <a:solidFill>
                  <a:srgbClr val="000000"/>
                </a:solidFill>
                <a:latin typeface="Arial" panose="02020603050405020304" pitchFamily="2"/>
              </a:rPr>
              <a:t>, to dynamically identify and leverage transaction data for comparable securities.”</a:t>
            </a:r>
            <a:endParaRPr lang="en-US" sz="1600" dirty="0">
              <a:solidFill>
                <a:srgbClr val="000000"/>
              </a:solidFill>
              <a:latin typeface="Arial" panose="02020603050405020304" pitchFamily="2"/>
            </a:endParaRPr>
          </a:p>
        </p:txBody>
      </p:sp>
      <p:sp>
        <p:nvSpPr>
          <p:cNvPr id="4" name="Rectangle 6">
            <a:extLst>
              <a:ext uri="{FF2B5EF4-FFF2-40B4-BE49-F238E27FC236}">
                <a16:creationId xmlns:a16="http://schemas.microsoft.com/office/drawing/2014/main" id="{6A011FFE-8A93-F4A2-ECB8-3A3CCAC8AC13}"/>
              </a:ext>
            </a:extLst>
          </p:cNvPr>
          <p:cNvSpPr txBox="1">
            <a:spLocks noChangeArrowheads="1"/>
          </p:cNvSpPr>
          <p:nvPr/>
        </p:nvSpPr>
        <p:spPr bwMode="auto">
          <a:xfrm>
            <a:off x="501366" y="423105"/>
            <a:ext cx="8849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5" name="Rectangle 4">
            <a:extLst>
              <a:ext uri="{FF2B5EF4-FFF2-40B4-BE49-F238E27FC236}">
                <a16:creationId xmlns:a16="http://schemas.microsoft.com/office/drawing/2014/main" id="{45BDAD29-C1D0-5540-C35B-6ED1A6492363}"/>
              </a:ext>
            </a:extLst>
          </p:cNvPr>
          <p:cNvSpPr/>
          <p:nvPr/>
        </p:nvSpPr>
        <p:spPr>
          <a:xfrm>
            <a:off x="321057" y="423105"/>
            <a:ext cx="118637"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numéro de diapositive 10">
            <a:extLst>
              <a:ext uri="{FF2B5EF4-FFF2-40B4-BE49-F238E27FC236}">
                <a16:creationId xmlns:a16="http://schemas.microsoft.com/office/drawing/2014/main" id="{E0823CDF-F972-B3C0-E7A9-945444EAECA8}"/>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32</a:t>
            </a:r>
          </a:p>
        </p:txBody>
      </p:sp>
    </p:spTree>
    <p:extLst>
      <p:ext uri="{BB962C8B-B14F-4D97-AF65-F5344CB8AC3E}">
        <p14:creationId xmlns:p14="http://schemas.microsoft.com/office/powerpoint/2010/main" val="134888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6ECF0280-DEDB-E667-3FCD-C0C2BFC46E57}"/>
              </a:ext>
            </a:extLst>
          </p:cNvPr>
          <p:cNvSpPr txBox="1">
            <a:spLocks/>
          </p:cNvSpPr>
          <p:nvPr/>
        </p:nvSpPr>
        <p:spPr>
          <a:xfrm>
            <a:off x="963769" y="1559859"/>
            <a:ext cx="9208261" cy="5674565"/>
          </a:xfrm>
          <a:prstGeom prst="rect">
            <a:avLst/>
          </a:prstGeom>
          <a:noFill/>
          <a:ln w="0" cmpd="sng">
            <a:noFill/>
            <a:prstDash val="solid"/>
          </a:ln>
        </p:spPr>
        <p:txBody>
          <a:bodyPr vert="horz" lIns="0" tIns="10369" rIns="0" bIns="0" rtlCol="0" anchor="t">
            <a:normAutofit/>
          </a:bodyPr>
          <a:lstStyle>
            <a:lvl1pPr marL="0" marR="0" indent="0" algn="l" defTabSz="914400" rtl="0" eaLnBrk="1" latinLnBrk="0" hangingPunct="1">
              <a:lnSpc>
                <a:spcPts val="1270"/>
              </a:lnSpc>
              <a:spcBef>
                <a:spcPts val="9430"/>
              </a:spcBef>
              <a:spcAft>
                <a:spcPts val="712"/>
              </a:spcAft>
              <a:buFont typeface="Arial"/>
              <a:buAutoNum type="arabicPeriod"/>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3635">
              <a:lnSpc>
                <a:spcPts val="1633"/>
              </a:lnSpc>
              <a:spcBef>
                <a:spcPts val="6269"/>
              </a:spcBef>
              <a:spcAft>
                <a:spcPts val="0"/>
              </a:spcAft>
              <a:buFont typeface="Arial"/>
              <a:buNone/>
            </a:pPr>
            <a:r>
              <a:rPr lang="en-US" sz="2000" b="1" spc="-5" dirty="0">
                <a:solidFill>
                  <a:srgbClr val="000000"/>
                </a:solidFill>
                <a:latin typeface="Arial" panose="02020603050405020304" pitchFamily="2"/>
              </a:rPr>
              <a:t>“</a:t>
            </a:r>
            <a:r>
              <a:rPr lang="en-GB" sz="2000" b="1" spc="-5" dirty="0">
                <a:solidFill>
                  <a:srgbClr val="000000"/>
                </a:solidFill>
                <a:latin typeface="Arial" panose="02020603050405020304" pitchFamily="2"/>
              </a:rPr>
              <a:t>Markit Pricing Data delivers an independent set of liquidity measures, including an easily understood and transparent liquidity score</a:t>
            </a:r>
            <a:r>
              <a:rPr lang="en-US" sz="2000" b="1" spc="-5" dirty="0">
                <a:solidFill>
                  <a:srgbClr val="000000"/>
                </a:solidFill>
                <a:latin typeface="Arial" panose="02020603050405020304" pitchFamily="2"/>
              </a:rPr>
              <a:t>”</a:t>
            </a:r>
          </a:p>
          <a:p>
            <a:pPr marL="949385" indent="-285750">
              <a:lnSpc>
                <a:spcPts val="1633"/>
              </a:lnSpc>
              <a:spcBef>
                <a:spcPts val="3230"/>
              </a:spcBef>
              <a:spcAft>
                <a:spcPts val="0"/>
              </a:spcAft>
              <a:buClr>
                <a:srgbClr val="FF0000"/>
              </a:buClr>
              <a:buFont typeface="Wingdings" panose="05000000000000000000" pitchFamily="2" charset="2"/>
              <a:buChar char="q"/>
            </a:pPr>
            <a:r>
              <a:rPr lang="en-US" sz="1600" dirty="0">
                <a:solidFill>
                  <a:srgbClr val="000000"/>
                </a:solidFill>
                <a:latin typeface="Arial" panose="02020603050405020304" pitchFamily="2"/>
              </a:rPr>
              <a:t>“</a:t>
            </a:r>
            <a:r>
              <a:rPr lang="en-GB" sz="1600" dirty="0">
                <a:solidFill>
                  <a:srgbClr val="000000"/>
                </a:solidFill>
                <a:latin typeface="Arial" panose="02020603050405020304" pitchFamily="2"/>
              </a:rPr>
              <a:t>The ability to exit a position with minimal price impact is important to many market participants. Markit Pricing Data provides insight into the flow of information in the CDS market to help assess liquidity.”</a:t>
            </a:r>
          </a:p>
          <a:p>
            <a:pPr marL="949385" indent="-285750">
              <a:lnSpc>
                <a:spcPts val="1633"/>
              </a:lnSpc>
              <a:spcBef>
                <a:spcPts val="3230"/>
              </a:spcBef>
              <a:spcAft>
                <a:spcPts val="0"/>
              </a:spcAft>
              <a:buClr>
                <a:srgbClr val="FF0000"/>
              </a:buClr>
              <a:buFont typeface="Wingdings" panose="05000000000000000000" pitchFamily="2" charset="2"/>
              <a:buChar char="q"/>
            </a:pPr>
            <a:r>
              <a:rPr lang="en-GB" sz="1600" dirty="0">
                <a:solidFill>
                  <a:srgbClr val="000000"/>
                </a:solidFill>
                <a:latin typeface="Arial" panose="02020603050405020304" pitchFamily="2"/>
              </a:rPr>
              <a:t>Our liquidity data is delivered with our fixed income pricing data and offers insight into the </a:t>
            </a:r>
            <a:r>
              <a:rPr lang="en-GB" sz="1600" b="1" dirty="0">
                <a:solidFill>
                  <a:srgbClr val="000000"/>
                </a:solidFill>
                <a:latin typeface="Arial" panose="02020603050405020304" pitchFamily="2"/>
              </a:rPr>
              <a:t>depth</a:t>
            </a:r>
            <a:r>
              <a:rPr lang="en-GB" sz="1600" dirty="0">
                <a:solidFill>
                  <a:srgbClr val="000000"/>
                </a:solidFill>
                <a:latin typeface="Arial" panose="02020603050405020304" pitchFamily="2"/>
              </a:rPr>
              <a:t> and </a:t>
            </a:r>
            <a:r>
              <a:rPr lang="en-GB" sz="1600" b="1" dirty="0">
                <a:solidFill>
                  <a:srgbClr val="000000"/>
                </a:solidFill>
                <a:latin typeface="Arial" panose="02020603050405020304" pitchFamily="2"/>
              </a:rPr>
              <a:t>breadth</a:t>
            </a:r>
            <a:r>
              <a:rPr lang="en-GB" sz="1600" dirty="0">
                <a:solidFill>
                  <a:srgbClr val="000000"/>
                </a:solidFill>
                <a:latin typeface="Arial" panose="02020603050405020304" pitchFamily="2"/>
              </a:rPr>
              <a:t> of the market. It helps enhance transparency across fixed income markets and supports changing regulatory and valuation requirements</a:t>
            </a:r>
          </a:p>
          <a:p>
            <a:pPr marL="949385" indent="-285750">
              <a:lnSpc>
                <a:spcPts val="1633"/>
              </a:lnSpc>
              <a:spcBef>
                <a:spcPts val="3230"/>
              </a:spcBef>
              <a:spcAft>
                <a:spcPts val="0"/>
              </a:spcAft>
              <a:buClr>
                <a:srgbClr val="FF0000"/>
              </a:buClr>
              <a:buFont typeface="Wingdings" panose="05000000000000000000" pitchFamily="2" charset="2"/>
              <a:buChar char="q"/>
            </a:pPr>
            <a:r>
              <a:rPr lang="en-GB" sz="1600" dirty="0">
                <a:solidFill>
                  <a:srgbClr val="000000"/>
                </a:solidFill>
                <a:latin typeface="Arial" panose="02020603050405020304" pitchFamily="2"/>
              </a:rPr>
              <a:t>The data supports risk management, including </a:t>
            </a:r>
            <a:r>
              <a:rPr lang="en-GB" sz="1600" b="1" dirty="0">
                <a:solidFill>
                  <a:srgbClr val="000000"/>
                </a:solidFill>
                <a:latin typeface="Arial" panose="02020603050405020304" pitchFamily="2"/>
              </a:rPr>
              <a:t>exit cost analysis and valuation uncertainty</a:t>
            </a:r>
            <a:r>
              <a:rPr lang="en-GB" sz="1600" dirty="0">
                <a:solidFill>
                  <a:srgbClr val="000000"/>
                </a:solidFill>
                <a:latin typeface="Arial" panose="02020603050405020304" pitchFamily="2"/>
              </a:rPr>
              <a:t>, as well as independent price verification, margin calculations, management information reports and portfolio management. It may also serve as an input to regulatory reporting under </a:t>
            </a:r>
            <a:r>
              <a:rPr lang="en-GB" sz="1600" b="1" dirty="0">
                <a:solidFill>
                  <a:srgbClr val="000000"/>
                </a:solidFill>
                <a:latin typeface="Arial" panose="02020603050405020304" pitchFamily="2"/>
              </a:rPr>
              <a:t>requirements such as IFRS 13, FASB’s ASC Topic 820 (FAS 157), UCITS and EBA’s prudent valuation standards</a:t>
            </a:r>
            <a:r>
              <a:rPr lang="en-GB" sz="1600" dirty="0">
                <a:solidFill>
                  <a:srgbClr val="000000"/>
                </a:solidFill>
                <a:latin typeface="Arial" panose="02020603050405020304" pitchFamily="2"/>
              </a:rPr>
              <a:t>.</a:t>
            </a:r>
          </a:p>
          <a:p>
            <a:pPr marL="949385" indent="-285750">
              <a:lnSpc>
                <a:spcPts val="1633"/>
              </a:lnSpc>
              <a:spcBef>
                <a:spcPts val="3230"/>
              </a:spcBef>
              <a:spcAft>
                <a:spcPts val="0"/>
              </a:spcAft>
              <a:buClr>
                <a:srgbClr val="FF0000"/>
              </a:buClr>
              <a:buFont typeface="Wingdings" panose="05000000000000000000" pitchFamily="2" charset="2"/>
              <a:buChar char="q"/>
            </a:pPr>
            <a:r>
              <a:rPr lang="en-GB" sz="1600" dirty="0">
                <a:solidFill>
                  <a:srgbClr val="000000"/>
                </a:solidFill>
                <a:latin typeface="Arial" panose="02020603050405020304" pitchFamily="2"/>
              </a:rPr>
              <a:t>Markit Pricing Data produces and derives liquidity metrics using a </a:t>
            </a:r>
            <a:r>
              <a:rPr lang="en-GB" sz="1600" b="1" dirty="0">
                <a:solidFill>
                  <a:srgbClr val="000000"/>
                </a:solidFill>
                <a:latin typeface="Arial" panose="02020603050405020304" pitchFamily="2"/>
              </a:rPr>
              <a:t>transparent methodology </a:t>
            </a:r>
            <a:r>
              <a:rPr lang="en-GB" sz="1600" dirty="0">
                <a:solidFill>
                  <a:srgbClr val="000000"/>
                </a:solidFill>
                <a:latin typeface="Arial" panose="02020603050405020304" pitchFamily="2"/>
              </a:rPr>
              <a:t>to enable customers to assess liquidity in the CDS market.”</a:t>
            </a:r>
          </a:p>
          <a:p>
            <a:pPr marL="663635" indent="165909">
              <a:lnSpc>
                <a:spcPts val="1633"/>
              </a:lnSpc>
              <a:spcBef>
                <a:spcPts val="3230"/>
              </a:spcBef>
              <a:spcAft>
                <a:spcPts val="0"/>
              </a:spcAft>
              <a:buFont typeface="Symbol"/>
              <a:buChar char="·"/>
            </a:pPr>
            <a:endParaRPr lang="en-GB" sz="1270" dirty="0">
              <a:solidFill>
                <a:srgbClr val="000000"/>
              </a:solidFill>
              <a:latin typeface="Arial" panose="02020603050405020304" pitchFamily="2"/>
            </a:endParaRPr>
          </a:p>
        </p:txBody>
      </p:sp>
      <p:sp>
        <p:nvSpPr>
          <p:cNvPr id="4" name="Rectangle 6">
            <a:extLst>
              <a:ext uri="{FF2B5EF4-FFF2-40B4-BE49-F238E27FC236}">
                <a16:creationId xmlns:a16="http://schemas.microsoft.com/office/drawing/2014/main" id="{1E716DA3-9E4F-9AFA-B6FB-A78D09195086}"/>
              </a:ext>
            </a:extLst>
          </p:cNvPr>
          <p:cNvSpPr txBox="1">
            <a:spLocks noChangeArrowheads="1"/>
          </p:cNvSpPr>
          <p:nvPr/>
        </p:nvSpPr>
        <p:spPr bwMode="auto">
          <a:xfrm>
            <a:off x="761615" y="423105"/>
            <a:ext cx="826860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5" name="Rectangle 4">
            <a:extLst>
              <a:ext uri="{FF2B5EF4-FFF2-40B4-BE49-F238E27FC236}">
                <a16:creationId xmlns:a16="http://schemas.microsoft.com/office/drawing/2014/main" id="{2200492C-F94E-3AFA-C9C5-99F092615EE0}"/>
              </a:ext>
            </a:extLst>
          </p:cNvPr>
          <p:cNvSpPr/>
          <p:nvPr/>
        </p:nvSpPr>
        <p:spPr>
          <a:xfrm>
            <a:off x="324546" y="423105"/>
            <a:ext cx="110853"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numéro de diapositive 10">
            <a:extLst>
              <a:ext uri="{FF2B5EF4-FFF2-40B4-BE49-F238E27FC236}">
                <a16:creationId xmlns:a16="http://schemas.microsoft.com/office/drawing/2014/main" id="{93354F75-378B-3BC1-AC1F-213BA0619D0E}"/>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33</a:t>
            </a:r>
          </a:p>
        </p:txBody>
      </p:sp>
    </p:spTree>
    <p:extLst>
      <p:ext uri="{BB962C8B-B14F-4D97-AF65-F5344CB8AC3E}">
        <p14:creationId xmlns:p14="http://schemas.microsoft.com/office/powerpoint/2010/main" val="3700441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70CF840B-432C-DA04-F8F0-D2E470CBC58F}"/>
              </a:ext>
            </a:extLst>
          </p:cNvPr>
          <p:cNvSpPr txBox="1">
            <a:spLocks/>
          </p:cNvSpPr>
          <p:nvPr/>
        </p:nvSpPr>
        <p:spPr>
          <a:xfrm>
            <a:off x="1197735" y="1412489"/>
            <a:ext cx="8542247" cy="5104221"/>
          </a:xfrm>
          <a:prstGeom prst="rect">
            <a:avLst/>
          </a:prstGeom>
          <a:noFill/>
          <a:ln w="0" cmpd="sng">
            <a:noFill/>
            <a:prstDash val="solid"/>
          </a:ln>
        </p:spPr>
        <p:txBody>
          <a:bodyPr vert="horz" lIns="0" tIns="10369" rIns="0" bIns="0" rtlCol="0" anchor="t">
            <a:normAutofit lnSpcReduction="10000"/>
          </a:bodyPr>
          <a:lstStyle>
            <a:lvl1pPr marL="0" marR="0" indent="0" algn="l" defTabSz="914400" rtl="0" eaLnBrk="1" latinLnBrk="0" hangingPunct="1">
              <a:lnSpc>
                <a:spcPts val="1270"/>
              </a:lnSpc>
              <a:spcBef>
                <a:spcPts val="9430"/>
              </a:spcBef>
              <a:spcAft>
                <a:spcPts val="712"/>
              </a:spcAft>
              <a:buFont typeface="Arial"/>
              <a:buAutoNum type="arabicPeriod"/>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“Interactive Data’s Liquidity Indicators provide an independent view of near-term relative liquidity – informing your decisions with a better understanding of security and portfolio liquidity. Our uniform liquidity scale facilitates the comparison of securities across asset classes.”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600" b="0" i="0" u="none" strike="noStrike" kern="0" cap="none" spc="-5" normalizeH="0" baseline="0" noProof="0" dirty="0">
              <a:ln>
                <a:noFill/>
              </a:ln>
              <a:solidFill>
                <a:srgbClr val="333333"/>
              </a:solidFill>
              <a:effectLst/>
              <a:uLnTx/>
              <a:uFillTx/>
              <a:latin typeface="TitilliumWeb-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q"/>
              <a:tabLst/>
              <a:defRPr/>
            </a:pPr>
            <a:r>
              <a:rPr kumimoji="0" lang="en-GB"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“Liquidity Indicators are powered by Interactive Data’s award-winning fixed income evaluation and reference data* and sophisticated, </a:t>
            </a:r>
            <a:r>
              <a:rPr kumimoji="0" lang="en-GB"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proprietary </a:t>
            </a:r>
            <a:r>
              <a:rPr kumimoji="0" lang="fr-FR" sz="1600" b="1"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modelling</a:t>
            </a:r>
            <a:r>
              <a:rPr kumimoji="0" lang="fr-FR"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techniques.</a:t>
            </a:r>
            <a:r>
              <a:rPr kumimoji="0" lang="fr-FR"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fr-FR"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fr-FR" sz="1600" b="1" i="0" u="none" strike="noStrike" kern="0" cap="none" spc="-5" normalizeH="0" baseline="0" noProof="0" dirty="0">
              <a:ln>
                <a:noFill/>
              </a:ln>
              <a:solidFill>
                <a:srgbClr val="000000"/>
              </a:solidFill>
              <a:effectLst/>
              <a:uLnTx/>
              <a:uFillTx/>
              <a:latin typeface="Arial" panose="02020603050405020304" pitchFamily="2"/>
              <a:ea typeface="+mn-ea"/>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q"/>
              <a:tabLst/>
              <a:defRPr/>
            </a:pPr>
            <a:r>
              <a:rPr kumimoji="0" lang="en-GB" sz="1600" b="0" i="0" u="none" strike="noStrike" kern="0" cap="none" spc="0" normalizeH="0" baseline="0" noProof="0" dirty="0">
                <a:ln>
                  <a:noFill/>
                </a:ln>
                <a:solidFill>
                  <a:srgbClr val="000000"/>
                </a:solidFill>
                <a:effectLst/>
                <a:uLnTx/>
                <a:uFillTx/>
                <a:latin typeface="TitilliumWeb-Regular"/>
                <a:ea typeface="+mn-ea"/>
                <a:cs typeface="+mn-cs"/>
              </a:rPr>
              <a:t>Our Liquidity Indicators provide a </a:t>
            </a:r>
            <a:r>
              <a:rPr kumimoji="0" lang="en-GB" sz="1600" b="1" i="0" u="none" strike="noStrike" kern="0" cap="none" spc="0" normalizeH="0" baseline="0" noProof="0" dirty="0">
                <a:ln>
                  <a:noFill/>
                </a:ln>
                <a:solidFill>
                  <a:srgbClr val="000000"/>
                </a:solidFill>
                <a:effectLst/>
                <a:uLnTx/>
                <a:uFillTx/>
                <a:latin typeface="TitilliumWeb-Regular"/>
                <a:ea typeface="+mn-ea"/>
                <a:cs typeface="+mn-cs"/>
              </a:rPr>
              <a:t>transparent methodology </a:t>
            </a:r>
            <a:r>
              <a:rPr kumimoji="0" lang="en-GB" sz="1600" b="0" i="0" u="none" strike="noStrike" kern="0" cap="none" spc="0" normalizeH="0" baseline="0" noProof="0" dirty="0">
                <a:ln>
                  <a:noFill/>
                </a:ln>
                <a:solidFill>
                  <a:srgbClr val="000000"/>
                </a:solidFill>
                <a:effectLst/>
                <a:uLnTx/>
                <a:uFillTx/>
                <a:latin typeface="TitilliumWeb-Regular"/>
                <a:ea typeface="+mn-ea"/>
                <a:cs typeface="+mn-cs"/>
              </a:rPr>
              <a:t>and set of metrics to measure liquidity defined as “the ability to exit a position at or near the current value”.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TitilliumWeb-Regular"/>
              <a:ea typeface="+mn-ea"/>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q"/>
              <a:tabLst/>
              <a:defRPr/>
            </a:pPr>
            <a:r>
              <a:rPr kumimoji="0" lang="fr-FR" sz="1600" b="1" i="0" u="none" strike="noStrike" kern="0" cap="none" spc="0" normalizeH="0" baseline="0" noProof="0" dirty="0" err="1">
                <a:ln>
                  <a:noFill/>
                </a:ln>
                <a:solidFill>
                  <a:srgbClr val="000000"/>
                </a:solidFill>
                <a:effectLst/>
                <a:uLnTx/>
                <a:uFillTx/>
                <a:latin typeface="TitilliumWeb-SemiBold"/>
                <a:ea typeface="+mn-ea"/>
                <a:cs typeface="+mn-cs"/>
              </a:rPr>
              <a:t>Metrics</a:t>
            </a:r>
            <a:r>
              <a:rPr kumimoji="0" lang="fr-FR" sz="1600" b="1" i="0" u="none" strike="noStrike" kern="0" cap="none" spc="0" normalizeH="0" baseline="0" noProof="0" dirty="0">
                <a:ln>
                  <a:noFill/>
                </a:ln>
                <a:solidFill>
                  <a:srgbClr val="000000"/>
                </a:solidFill>
                <a:effectLst/>
                <a:uLnTx/>
                <a:uFillTx/>
                <a:latin typeface="TitilliumWeb-SemiBold"/>
                <a:ea typeface="+mn-ea"/>
                <a:cs typeface="+mn-cs"/>
              </a:rPr>
              <a:t> </a:t>
            </a:r>
            <a:r>
              <a:rPr kumimoji="0" lang="fr-FR" sz="1600" b="1" i="0" u="none" strike="noStrike" kern="0" cap="none" spc="0" normalizeH="0" baseline="0" noProof="0" dirty="0" err="1">
                <a:ln>
                  <a:noFill/>
                </a:ln>
                <a:solidFill>
                  <a:srgbClr val="000000"/>
                </a:solidFill>
                <a:effectLst/>
                <a:uLnTx/>
                <a:uFillTx/>
                <a:latin typeface="TitilliumWeb-SemiBold"/>
                <a:ea typeface="+mn-ea"/>
                <a:cs typeface="+mn-cs"/>
              </a:rPr>
              <a:t>include</a:t>
            </a:r>
            <a:r>
              <a:rPr kumimoji="0" lang="fr-FR" sz="1600" b="1" i="0" u="none" strike="noStrike" kern="0" cap="none" spc="0" normalizeH="0" baseline="0" noProof="0" dirty="0">
                <a:ln>
                  <a:noFill/>
                </a:ln>
                <a:solidFill>
                  <a:srgbClr val="000000"/>
                </a:solidFill>
                <a:effectLst/>
                <a:uLnTx/>
                <a:uFillTx/>
                <a:latin typeface="TitilliumWeb-SemiBold"/>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Projected</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Trade Volume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Capacity</a:t>
            </a:r>
            <a:endParaRPr kumimoji="0" lang="fr-FR" sz="1600" b="0" i="0" u="none" strike="noStrike" kern="0" cap="none" spc="0" normalizeH="0" baseline="0" noProof="0" dirty="0">
              <a:ln>
                <a:noFill/>
              </a:ln>
              <a:solidFill>
                <a:srgbClr val="000000"/>
              </a:solidFill>
              <a:effectLst/>
              <a:uLnTx/>
              <a:uFillTx/>
              <a:latin typeface="TitilliumWeb-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Projected</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Future Price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Volatility</a:t>
            </a:r>
            <a:endParaRPr kumimoji="0" lang="fr-FR" sz="1600" b="0" i="0" u="none" strike="noStrike" kern="0" cap="none" spc="0" normalizeH="0" baseline="0" noProof="0" dirty="0">
              <a:ln>
                <a:noFill/>
              </a:ln>
              <a:solidFill>
                <a:srgbClr val="000000"/>
              </a:solidFill>
              <a:effectLst/>
              <a:uLnTx/>
              <a:uFillTx/>
              <a:latin typeface="TitilliumWeb-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600" b="0" i="0" u="none" strike="noStrike" kern="0" cap="none" spc="0" normalizeH="0" baseline="0" noProof="0" dirty="0">
                <a:ln>
                  <a:noFill/>
                </a:ln>
                <a:solidFill>
                  <a:srgbClr val="00FFFF"/>
                </a:solidFill>
                <a:effectLst/>
                <a:uLnTx/>
                <a:uFillTx/>
                <a:latin typeface="TitilliumWeb-Regular"/>
                <a:ea typeface="+mn-ea"/>
                <a:cs typeface="+mn-cs"/>
              </a:rPr>
              <a:t>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Liquidity</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Ratio per Security</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600" b="0" i="0" u="none" strike="noStrike" kern="0" cap="none" spc="0" normalizeH="0" baseline="0" noProof="0" dirty="0">
                <a:ln>
                  <a:noFill/>
                </a:ln>
                <a:solidFill>
                  <a:srgbClr val="00FFFF"/>
                </a:solidFill>
                <a:effectLst/>
                <a:uLnTx/>
                <a:uFillTx/>
                <a:latin typeface="TitilliumWeb-Regular"/>
                <a:ea typeface="+mn-ea"/>
                <a:cs typeface="+mn-cs"/>
              </a:rPr>
              <a:t> </a:t>
            </a:r>
            <a:r>
              <a:rPr kumimoji="0" lang="en-GB" sz="1600" b="0" i="0" u="none" strike="noStrike" kern="0" cap="none" spc="0" normalizeH="0" baseline="0" noProof="0" dirty="0">
                <a:ln>
                  <a:noFill/>
                </a:ln>
                <a:solidFill>
                  <a:srgbClr val="000000"/>
                </a:solidFill>
                <a:effectLst/>
                <a:uLnTx/>
                <a:uFillTx/>
                <a:latin typeface="TitilliumWeb-Regular"/>
                <a:ea typeface="+mn-ea"/>
                <a:cs typeface="+mn-cs"/>
              </a:rPr>
              <a:t>Liquidity Score (1-10) based on a rank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ordering</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of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securities</a:t>
            </a:r>
            <a:endParaRPr kumimoji="0" lang="fr-FR" sz="1600" b="0" i="0" u="none" strike="noStrike" kern="0" cap="none" spc="0" normalizeH="0" baseline="0" noProof="0" dirty="0">
              <a:ln>
                <a:noFill/>
              </a:ln>
              <a:solidFill>
                <a:srgbClr val="000000"/>
              </a:solidFill>
              <a:effectLst/>
              <a:uLnTx/>
              <a:uFillTx/>
              <a:latin typeface="TitilliumWeb-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600" b="0" i="0" u="none" strike="noStrike" kern="0" cap="none" spc="0" normalizeH="0" baseline="0" noProof="0" dirty="0">
                <a:ln>
                  <a:noFill/>
                </a:ln>
                <a:solidFill>
                  <a:srgbClr val="00FFFF"/>
                </a:solidFill>
                <a:effectLst/>
                <a:uLnTx/>
                <a:uFillTx/>
                <a:latin typeface="TitilliumWeb-Regular"/>
                <a:ea typeface="+mn-ea"/>
                <a:cs typeface="+mn-cs"/>
              </a:rPr>
              <a:t> </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Comparative Score (vs.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universe</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asset class,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sector</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etc.)</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600" b="0" i="0" u="none" strike="noStrike" kern="0" cap="none" spc="0" normalizeH="0" baseline="0" noProof="0" dirty="0">
                <a:ln>
                  <a:noFill/>
                </a:ln>
                <a:solidFill>
                  <a:srgbClr val="00FFFF"/>
                </a:solidFill>
                <a:effectLst/>
                <a:uLnTx/>
                <a:uFillTx/>
                <a:latin typeface="TitilliumWeb-Regular"/>
                <a:ea typeface="+mn-ea"/>
                <a:cs typeface="+mn-cs"/>
              </a:rPr>
              <a:t>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Projected</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Days to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Liquidate</a:t>
            </a:r>
            <a:endParaRPr kumimoji="0" lang="fr-FR" sz="1600" b="0" i="0" u="none" strike="noStrike" kern="0" cap="none" spc="0" normalizeH="0" baseline="0" noProof="0" dirty="0">
              <a:ln>
                <a:noFill/>
              </a:ln>
              <a:solidFill>
                <a:srgbClr val="000000"/>
              </a:solidFill>
              <a:effectLst/>
              <a:uLnTx/>
              <a:uFillTx/>
              <a:latin typeface="TitilliumWeb-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600" b="0" i="0" u="none" strike="noStrike" kern="0" cap="none" spc="0" normalizeH="0" baseline="0" noProof="0" dirty="0">
                <a:ln>
                  <a:noFill/>
                </a:ln>
                <a:solidFill>
                  <a:srgbClr val="00FFFF"/>
                </a:solidFill>
                <a:effectLst/>
                <a:uLnTx/>
                <a:uFillTx/>
                <a:latin typeface="TitilliumWeb-Regular"/>
                <a:ea typeface="+mn-ea"/>
                <a:cs typeface="+mn-cs"/>
              </a:rPr>
              <a:t>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Projected</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a:t>
            </a:r>
            <a:r>
              <a:rPr kumimoji="0" lang="fr-FR" sz="1600" b="0" i="0" u="none" strike="noStrike" kern="0" cap="none" spc="0" normalizeH="0" baseline="0" noProof="0" dirty="0" err="1">
                <a:ln>
                  <a:noFill/>
                </a:ln>
                <a:solidFill>
                  <a:srgbClr val="000000"/>
                </a:solidFill>
                <a:effectLst/>
                <a:uLnTx/>
                <a:uFillTx/>
                <a:latin typeface="TitilliumWeb-Regular"/>
                <a:ea typeface="+mn-ea"/>
                <a:cs typeface="+mn-cs"/>
              </a:rPr>
              <a:t>Market</a:t>
            </a:r>
            <a:r>
              <a:rPr kumimoji="0" lang="fr-FR" sz="1600" b="0" i="0" u="none" strike="noStrike" kern="0" cap="none" spc="0" normalizeH="0" baseline="0" noProof="0" dirty="0">
                <a:ln>
                  <a:noFill/>
                </a:ln>
                <a:solidFill>
                  <a:srgbClr val="000000"/>
                </a:solidFill>
                <a:effectLst/>
                <a:uLnTx/>
                <a:uFillTx/>
                <a:latin typeface="TitilliumWeb-Regular"/>
                <a:ea typeface="+mn-ea"/>
                <a:cs typeface="+mn-cs"/>
              </a:rPr>
              <a:t> Price Impact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600" b="0" i="0" u="none" strike="noStrike" kern="0" cap="none" spc="0" normalizeH="0" baseline="0" noProof="0" dirty="0">
                <a:ln>
                  <a:noFill/>
                </a:ln>
                <a:solidFill>
                  <a:srgbClr val="00FFFF"/>
                </a:solidFill>
                <a:effectLst/>
                <a:uLnTx/>
                <a:uFillTx/>
                <a:latin typeface="TitilliumWeb-Regular"/>
                <a:ea typeface="+mn-ea"/>
                <a:cs typeface="+mn-cs"/>
              </a:rPr>
              <a:t> </a:t>
            </a:r>
            <a:r>
              <a:rPr kumimoji="0" lang="en-GB" sz="1600" b="0" i="0" u="none" strike="noStrike" kern="0" cap="none" spc="0" normalizeH="0" baseline="0" noProof="0" dirty="0">
                <a:ln>
                  <a:noFill/>
                </a:ln>
                <a:solidFill>
                  <a:srgbClr val="000000"/>
                </a:solidFill>
                <a:effectLst/>
                <a:uLnTx/>
                <a:uFillTx/>
                <a:latin typeface="TitilliumWeb-Regular"/>
                <a:ea typeface="+mn-ea"/>
                <a:cs typeface="+mn-cs"/>
              </a:rPr>
              <a:t>Liquidity Gauges to view trends over time</a:t>
            </a:r>
          </a:p>
          <a:p>
            <a:pPr marL="663635" marR="0" lvl="0" indent="165909" algn="l" defTabSz="914400" rtl="0" eaLnBrk="1" fontAlgn="auto" latinLnBrk="0" hangingPunct="1">
              <a:lnSpc>
                <a:spcPts val="1633"/>
              </a:lnSpc>
              <a:spcBef>
                <a:spcPts val="3230"/>
              </a:spcBef>
              <a:spcAft>
                <a:spcPts val="0"/>
              </a:spcAft>
              <a:buClrTx/>
              <a:buSzTx/>
              <a:buFont typeface="Symbol"/>
              <a:buChar char="·"/>
              <a:tabLst/>
              <a:defRPr/>
            </a:pPr>
            <a:endParaRPr kumimoji="0" lang="en-GB" sz="1270" b="0" i="0" u="none" strike="noStrike" kern="1200" cap="none" spc="0" normalizeH="0" baseline="0" noProof="0" dirty="0">
              <a:ln>
                <a:noFill/>
              </a:ln>
              <a:solidFill>
                <a:srgbClr val="000000"/>
              </a:solidFill>
              <a:effectLst/>
              <a:uLnTx/>
              <a:uFillTx/>
              <a:latin typeface="Arial" panose="02020603050405020304" pitchFamily="2"/>
              <a:ea typeface="+mn-ea"/>
              <a:cs typeface="+mn-cs"/>
            </a:endParaRPr>
          </a:p>
        </p:txBody>
      </p:sp>
      <p:sp>
        <p:nvSpPr>
          <p:cNvPr id="10" name="Rectangle 6">
            <a:extLst>
              <a:ext uri="{FF2B5EF4-FFF2-40B4-BE49-F238E27FC236}">
                <a16:creationId xmlns:a16="http://schemas.microsoft.com/office/drawing/2014/main" id="{912B6D63-43F3-6602-784E-3D74E0668F2B}"/>
              </a:ext>
            </a:extLst>
          </p:cNvPr>
          <p:cNvSpPr txBox="1">
            <a:spLocks noChangeArrowheads="1"/>
          </p:cNvSpPr>
          <p:nvPr/>
        </p:nvSpPr>
        <p:spPr bwMode="auto">
          <a:xfrm>
            <a:off x="761614" y="423105"/>
            <a:ext cx="775816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defRPr/>
            </a:pPr>
            <a:r>
              <a:rPr lang="en-US" sz="2200" spc="0" dirty="0">
                <a:solidFill>
                  <a:srgbClr val="FF0000"/>
                </a:solidFill>
                <a:latin typeface="Arial" panose="02020603050405020304" pitchFamily="2"/>
              </a:rPr>
              <a:t>Prudent Valuation </a:t>
            </a:r>
            <a:r>
              <a:rPr lang="en-GB" altLang="fr-FR" dirty="0">
                <a:solidFill>
                  <a:srgbClr val="FF0000"/>
                </a:solidFill>
                <a:latin typeface="Arial"/>
                <a:cs typeface="Arial"/>
              </a:rPr>
              <a:t>/ Concentration AVA</a:t>
            </a:r>
          </a:p>
          <a:p>
            <a:pPr>
              <a:defRPr/>
            </a:pPr>
            <a:endParaRPr lang="en-GB" altLang="fr-FR" dirty="0">
              <a:solidFill>
                <a:srgbClr val="FF0000"/>
              </a:solidFill>
              <a:latin typeface="Arial"/>
              <a:cs typeface="Arial"/>
            </a:endParaRPr>
          </a:p>
          <a:p>
            <a:pPr>
              <a:defRPr/>
            </a:pPr>
            <a:r>
              <a:rPr lang="en-GB" altLang="fr-FR" dirty="0">
                <a:solidFill>
                  <a:srgbClr val="FF0000"/>
                </a:solidFill>
                <a:latin typeface="Arial"/>
                <a:cs typeface="Arial"/>
              </a:rPr>
              <a:t> </a:t>
            </a:r>
            <a:endParaRPr lang="en-GB" altLang="fr-FR" dirty="0">
              <a:solidFill>
                <a:srgbClr val="626469"/>
              </a:solidFill>
              <a:latin typeface="Arial"/>
              <a:cs typeface="Arial"/>
            </a:endParaRPr>
          </a:p>
        </p:txBody>
      </p:sp>
      <p:sp>
        <p:nvSpPr>
          <p:cNvPr id="11" name="Rectangle 10">
            <a:extLst>
              <a:ext uri="{FF2B5EF4-FFF2-40B4-BE49-F238E27FC236}">
                <a16:creationId xmlns:a16="http://schemas.microsoft.com/office/drawing/2014/main" id="{919430BF-8C77-5C2A-2795-FF35B75EA912}"/>
              </a:ext>
            </a:extLst>
          </p:cNvPr>
          <p:cNvSpPr/>
          <p:nvPr/>
        </p:nvSpPr>
        <p:spPr>
          <a:xfrm>
            <a:off x="324546" y="423105"/>
            <a:ext cx="104010" cy="65490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space réservé du numéro de diapositive 10">
            <a:extLst>
              <a:ext uri="{FF2B5EF4-FFF2-40B4-BE49-F238E27FC236}">
                <a16:creationId xmlns:a16="http://schemas.microsoft.com/office/drawing/2014/main" id="{B093EDF6-569D-F31A-4ABF-F62918799791}"/>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34</a:t>
            </a:r>
          </a:p>
        </p:txBody>
      </p:sp>
    </p:spTree>
    <p:extLst>
      <p:ext uri="{BB962C8B-B14F-4D97-AF65-F5344CB8AC3E}">
        <p14:creationId xmlns:p14="http://schemas.microsoft.com/office/powerpoint/2010/main" val="2347631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 name="Text Placeholder 285"/>
          <p:cNvSpPr>
            <a:spLocks noGrp="1"/>
          </p:cNvSpPr>
          <p:nvPr>
            <p:ph type="body" idx="10"/>
          </p:nvPr>
        </p:nvSpPr>
        <p:spPr>
          <a:xfrm>
            <a:off x="1243038" y="1864676"/>
            <a:ext cx="8521804" cy="4075401"/>
          </a:xfrm>
          <a:prstGeom prst="rect">
            <a:avLst/>
          </a:prstGeom>
          <a:noFill/>
          <a:ln w="0" cmpd="sng">
            <a:noFill/>
            <a:prstDash val="solid"/>
          </a:ln>
        </p:spPr>
        <p:txBody>
          <a:bodyPr vert="horz" lIns="0" tIns="11430" rIns="0" bIns="0" anchor="t"/>
          <a:lstStyle/>
          <a:p>
            <a:pPr marL="137160" marR="0" indent="0" algn="l">
              <a:lnSpc>
                <a:spcPts val="2100"/>
              </a:lnSpc>
              <a:spcBef>
                <a:spcPts val="4175"/>
              </a:spcBef>
              <a:spcAft>
                <a:spcPts val="0"/>
              </a:spcAft>
            </a:pPr>
            <a:endParaRPr lang="en-US" sz="1800" b="1" spc="-35" dirty="0">
              <a:solidFill>
                <a:srgbClr val="000000"/>
              </a:solidFill>
              <a:latin typeface="Arial" panose="02020603050405020304" pitchFamily="2"/>
            </a:endParaRPr>
          </a:p>
          <a:p>
            <a:pPr marR="548640" indent="-171450" algn="just">
              <a:lnSpc>
                <a:spcPts val="1600"/>
              </a:lnSpc>
              <a:spcAft>
                <a:spcPts val="2065"/>
              </a:spcAft>
              <a:buClr>
                <a:srgbClr val="FF0000"/>
              </a:buClr>
              <a:buFont typeface="Wingdings" panose="05000000000000000000" pitchFamily="2" charset="2"/>
              <a:buChar char="q"/>
            </a:pPr>
            <a:r>
              <a:rPr lang="en-US" dirty="0">
                <a:solidFill>
                  <a:srgbClr val="000000"/>
                </a:solidFill>
                <a:latin typeface="Arial" panose="02020603050405020304" pitchFamily="2"/>
              </a:rPr>
              <a:t>  bid offer spread uncertainty : ~50 % </a:t>
            </a:r>
          </a:p>
          <a:p>
            <a:pPr marR="320040" indent="-182880" algn="just">
              <a:lnSpc>
                <a:spcPts val="2000"/>
              </a:lnSpc>
              <a:buClr>
                <a:srgbClr val="FF0000"/>
              </a:buClr>
              <a:buFont typeface="Wingdings" panose="05000000000000000000" pitchFamily="2" charset="2"/>
              <a:buChar char="q"/>
            </a:pPr>
            <a:r>
              <a:rPr lang="en-US" spc="0" dirty="0">
                <a:solidFill>
                  <a:srgbClr val="FF0000"/>
                </a:solidFill>
                <a:latin typeface="Arial" panose="02020603050405020304" pitchFamily="2"/>
              </a:rPr>
              <a:t>  </a:t>
            </a:r>
            <a:r>
              <a:rPr lang="en-US" dirty="0">
                <a:solidFill>
                  <a:schemeClr val="tx1"/>
                </a:solidFill>
                <a:latin typeface="Arial" panose="02020603050405020304" pitchFamily="2"/>
              </a:rPr>
              <a:t>risk bucketing granularity adopted for prudent valuation </a:t>
            </a:r>
            <a:r>
              <a:rPr lang="en-US" spc="0" dirty="0">
                <a:solidFill>
                  <a:srgbClr val="000000"/>
                </a:solidFill>
                <a:latin typeface="Arial" panose="020B0604020202020204" pitchFamily="34" charset="0"/>
                <a:cs typeface="Arial" panose="020B0604020202020204" pitchFamily="34" charset="0"/>
              </a:rPr>
              <a:t>must achieve a 90% P&amp;L explanatory power</a:t>
            </a:r>
          </a:p>
          <a:p>
            <a:pPr marR="320040" indent="-182880" algn="just">
              <a:lnSpc>
                <a:spcPts val="2000"/>
              </a:lnSpc>
              <a:buClr>
                <a:srgbClr val="FF0000"/>
              </a:buClr>
              <a:buFont typeface="Wingdings" panose="05000000000000000000" pitchFamily="2" charset="2"/>
              <a:buChar char="q"/>
            </a:pPr>
            <a:endParaRPr lang="en-US" dirty="0">
              <a:solidFill>
                <a:srgbClr val="000000"/>
              </a:solidFill>
              <a:latin typeface="Arial" panose="020B0604020202020204" pitchFamily="34" charset="0"/>
              <a:cs typeface="Arial" panose="020B0604020202020204" pitchFamily="34" charset="0"/>
            </a:endParaRPr>
          </a:p>
          <a:p>
            <a:pPr marR="320040" indent="-182880" algn="just">
              <a:lnSpc>
                <a:spcPts val="2000"/>
              </a:lnSpc>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 netting rules: portfolio vs desk vs room</a:t>
            </a:r>
          </a:p>
          <a:p>
            <a:pPr marR="320040" indent="-182880" algn="just">
              <a:lnSpc>
                <a:spcPts val="1400"/>
              </a:lnSpc>
              <a:buClr>
                <a:srgbClr val="FF0000"/>
              </a:buClr>
              <a:buFont typeface="Wingdings" panose="05000000000000000000" pitchFamily="2" charset="2"/>
              <a:buChar char="q"/>
            </a:pPr>
            <a:endParaRPr lang="en-US" spc="0" dirty="0">
              <a:solidFill>
                <a:srgbClr val="000000"/>
              </a:solidFill>
              <a:latin typeface="Arial" panose="020B0604020202020204" pitchFamily="34" charset="0"/>
              <a:cs typeface="Arial" panose="020B0604020202020204" pitchFamily="34" charset="0"/>
            </a:endParaRPr>
          </a:p>
          <a:p>
            <a:pPr marR="320040" indent="-182880" algn="just">
              <a:lnSpc>
                <a:spcPts val="1400"/>
              </a:lnSpc>
              <a:buClr>
                <a:srgbClr val="FF0000"/>
              </a:buClr>
              <a:buFont typeface="Wingdings" panose="05000000000000000000" pitchFamily="2" charset="2"/>
              <a:buChar char="q"/>
            </a:pPr>
            <a:endParaRPr lang="en-US" dirty="0">
              <a:solidFill>
                <a:srgbClr val="000000"/>
              </a:solidFill>
              <a:latin typeface="Arial" panose="020B0604020202020204" pitchFamily="34" charset="0"/>
              <a:cs typeface="Arial" panose="020B0604020202020204" pitchFamily="34" charset="0"/>
            </a:endParaRPr>
          </a:p>
          <a:p>
            <a:pPr marR="320040" indent="-182880" algn="just">
              <a:lnSpc>
                <a:spcPts val="1400"/>
              </a:lnSpc>
              <a:buClr>
                <a:srgbClr val="FF0000"/>
              </a:buClr>
              <a:buFont typeface="Wingdings" panose="05000000000000000000" pitchFamily="2" charset="2"/>
              <a:buChar char="q"/>
            </a:pPr>
            <a:r>
              <a:rPr lang="en-US" spc="0" dirty="0">
                <a:solidFill>
                  <a:srgbClr val="000000"/>
                </a:solidFill>
                <a:latin typeface="Arial" panose="020B0604020202020204" pitchFamily="34" charset="0"/>
                <a:cs typeface="Arial" panose="020B0604020202020204" pitchFamily="34" charset="0"/>
              </a:rPr>
              <a:t> prudent correlation matrix must be considered</a:t>
            </a:r>
          </a:p>
          <a:p>
            <a:pPr marR="320040" indent="-182880" algn="just">
              <a:lnSpc>
                <a:spcPts val="1400"/>
              </a:lnSpc>
              <a:buClr>
                <a:srgbClr val="FF0000"/>
              </a:buClr>
              <a:buFont typeface="Wingdings" panose="05000000000000000000" pitchFamily="2" charset="2"/>
              <a:buChar char="q"/>
            </a:pPr>
            <a:endParaRPr lang="en-US" dirty="0">
              <a:solidFill>
                <a:srgbClr val="000000"/>
              </a:solidFill>
              <a:latin typeface="Arial" panose="020B0604020202020204" pitchFamily="34" charset="0"/>
              <a:cs typeface="Arial" panose="020B0604020202020204" pitchFamily="34" charset="0"/>
            </a:endParaRPr>
          </a:p>
          <a:p>
            <a:pPr marR="320040" indent="-182880" algn="just">
              <a:lnSpc>
                <a:spcPts val="1400"/>
              </a:lnSpc>
              <a:buClr>
                <a:srgbClr val="FF0000"/>
              </a:buClr>
              <a:buFont typeface="Wingdings" panose="05000000000000000000" pitchFamily="2" charset="2"/>
              <a:buChar char="q"/>
            </a:pPr>
            <a:endParaRPr lang="en-US" dirty="0">
              <a:solidFill>
                <a:srgbClr val="000000"/>
              </a:solidFill>
              <a:latin typeface="Arial" panose="020B0604020202020204" pitchFamily="34" charset="0"/>
              <a:cs typeface="Arial" panose="020B0604020202020204" pitchFamily="34" charset="0"/>
            </a:endParaRPr>
          </a:p>
          <a:p>
            <a:pPr marR="320040" algn="just">
              <a:lnSpc>
                <a:spcPts val="1400"/>
              </a:lnSpc>
              <a:spcAft>
                <a:spcPts val="0"/>
              </a:spcAft>
              <a:buClr>
                <a:srgbClr val="FF0000"/>
              </a:buClr>
            </a:pPr>
            <a:endParaRPr lang="en-US" spc="0" dirty="0">
              <a:solidFill>
                <a:schemeClr val="tx1"/>
              </a:solidFill>
              <a:latin typeface="Arial" panose="02020603050405020304" pitchFamily="2"/>
            </a:endParaRPr>
          </a:p>
          <a:p>
            <a:pPr marR="320040" indent="-182880" algn="just">
              <a:lnSpc>
                <a:spcPts val="1400"/>
              </a:lnSpc>
              <a:spcAft>
                <a:spcPts val="0"/>
              </a:spcAft>
              <a:buClr>
                <a:srgbClr val="FF0000"/>
              </a:buClr>
              <a:buFont typeface="Wingdings" panose="05000000000000000000" pitchFamily="2" charset="2"/>
              <a:buChar char="q"/>
            </a:pPr>
            <a:endParaRPr lang="en-US" b="1" dirty="0">
              <a:solidFill>
                <a:schemeClr val="tx1"/>
              </a:solidFill>
              <a:latin typeface="Arial" panose="02020603050405020304" pitchFamily="2"/>
            </a:endParaRPr>
          </a:p>
          <a:p>
            <a:pPr marR="1920240" algn="just">
              <a:lnSpc>
                <a:spcPts val="1900"/>
              </a:lnSpc>
              <a:spcAft>
                <a:spcPts val="0"/>
              </a:spcAft>
              <a:buClr>
                <a:srgbClr val="FF0000"/>
              </a:buClr>
            </a:pPr>
            <a:endParaRPr lang="en-US" dirty="0">
              <a:solidFill>
                <a:srgbClr val="000000"/>
              </a:solidFill>
              <a:latin typeface="Arial" panose="02020603050405020304" pitchFamily="2"/>
            </a:endParaRPr>
          </a:p>
          <a:p>
            <a:pPr marR="1920240" indent="-171450" algn="just">
              <a:lnSpc>
                <a:spcPts val="1900"/>
              </a:lnSpc>
              <a:spcAft>
                <a:spcPts val="0"/>
              </a:spcAft>
              <a:buClr>
                <a:srgbClr val="FF0000"/>
              </a:buClr>
              <a:buFont typeface="Wingdings" panose="05000000000000000000" pitchFamily="2" charset="2"/>
              <a:buChar char="q"/>
            </a:pPr>
            <a:endParaRPr lang="en-US" dirty="0">
              <a:solidFill>
                <a:srgbClr val="000000"/>
              </a:solidFill>
              <a:latin typeface="Arial" panose="02020603050405020304" pitchFamily="2"/>
            </a:endParaRPr>
          </a:p>
          <a:p>
            <a:pPr marL="274320" marR="548640" indent="-137160" algn="just">
              <a:lnSpc>
                <a:spcPts val="1600"/>
              </a:lnSpc>
              <a:spcBef>
                <a:spcPts val="1300"/>
              </a:spcBef>
              <a:spcAft>
                <a:spcPts val="2065"/>
              </a:spcAft>
            </a:pPr>
            <a:endParaRPr lang="en-US" sz="1200" spc="0" dirty="0">
              <a:solidFill>
                <a:srgbClr val="000000"/>
              </a:solidFill>
              <a:latin typeface="Arial" panose="02020603050405020304" pitchFamily="2"/>
            </a:endParaRPr>
          </a:p>
        </p:txBody>
      </p:sp>
      <p:sp>
        <p:nvSpPr>
          <p:cNvPr id="7" name="Text Placeholder 160"/>
          <p:cNvSpPr>
            <a:spLocks noGrp="1"/>
          </p:cNvSpPr>
          <p:nvPr>
            <p:ph type="body" idx="10"/>
          </p:nvPr>
        </p:nvSpPr>
        <p:spPr>
          <a:xfrm>
            <a:off x="915382" y="769719"/>
            <a:ext cx="9184640" cy="417830"/>
          </a:xfrm>
          <a:prstGeom prst="rect">
            <a:avLst/>
          </a:prstGeom>
          <a:noFill/>
          <a:ln w="0" cmpd="sng">
            <a:noFill/>
            <a:prstDash val="solid"/>
          </a:ln>
        </p:spPr>
        <p:txBody>
          <a:bodyPr vert="horz" lIns="0" tIns="2540" rIns="0" bIns="0" anchor="t"/>
          <a:lstStyle/>
          <a:p>
            <a:pPr marL="137160" marR="0" indent="0" algn="l">
              <a:lnSpc>
                <a:spcPts val="2500"/>
              </a:lnSpc>
              <a:spcAft>
                <a:spcPts val="720"/>
              </a:spcAft>
            </a:pPr>
            <a:r>
              <a:rPr lang="en-US" sz="2200" spc="0" dirty="0">
                <a:solidFill>
                  <a:srgbClr val="FF0000"/>
                </a:solidFill>
                <a:latin typeface="Arial" panose="02020603050405020304" pitchFamily="2"/>
              </a:rPr>
              <a:t>Prudent Valuation: Close out Cost (</a:t>
            </a:r>
            <a:r>
              <a:rPr lang="en-US" sz="2200" spc="0" dirty="0" err="1">
                <a:solidFill>
                  <a:srgbClr val="FF0000"/>
                </a:solidFill>
                <a:latin typeface="Arial" panose="02020603050405020304" pitchFamily="2"/>
              </a:rPr>
              <a:t>CoC</a:t>
            </a:r>
            <a:r>
              <a:rPr lang="en-US" sz="2200" spc="0" dirty="0">
                <a:solidFill>
                  <a:srgbClr val="FF0000"/>
                </a:solidFill>
                <a:latin typeface="Arial" panose="02020603050405020304" pitchFamily="2"/>
              </a:rPr>
              <a:t>) AVA</a:t>
            </a:r>
          </a:p>
        </p:txBody>
      </p:sp>
      <p:sp>
        <p:nvSpPr>
          <p:cNvPr id="8" name="Rectangle 7"/>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9"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38</a:t>
            </a:fld>
            <a:endParaRPr lang="en-US" sz="1100" dirty="0"/>
          </a:p>
        </p:txBody>
      </p:sp>
    </p:spTree>
    <p:extLst>
      <p:ext uri="{BB962C8B-B14F-4D97-AF65-F5344CB8AC3E}">
        <p14:creationId xmlns:p14="http://schemas.microsoft.com/office/powerpoint/2010/main" val="186986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445176" y="1775256"/>
            <a:ext cx="10066380" cy="482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a:buClr>
                <a:srgbClr val="FF0000"/>
              </a:buClr>
              <a:buNone/>
            </a:pPr>
            <a:r>
              <a:rPr lang="en-US" altLang="fr-FR" sz="1754" b="1" dirty="0">
                <a:solidFill>
                  <a:srgbClr val="000000"/>
                </a:solidFill>
                <a:latin typeface="Cambria" panose="02040503050406030204" pitchFamily="18" charset="0"/>
                <a:cs typeface="Arial"/>
              </a:rPr>
              <a:t>EBA RTS Article 11 Calculation of Model risk AVA</a:t>
            </a:r>
          </a:p>
          <a:p>
            <a:pPr marL="0" indent="0">
              <a:buClr>
                <a:srgbClr val="FF0000"/>
              </a:buClr>
              <a:buNone/>
            </a:pPr>
            <a:endParaRPr lang="en-US" altLang="fr-FR" sz="1404" dirty="0">
              <a:solidFill>
                <a:srgbClr val="000000"/>
              </a:solidFill>
              <a:latin typeface="Arial"/>
              <a:cs typeface="Arial"/>
            </a:endParaRPr>
          </a:p>
          <a:p>
            <a:pPr lvl="0">
              <a:buClr>
                <a:srgbClr val="FF0000"/>
              </a:buClr>
              <a:buFont typeface="Wingdings" panose="05000000000000000000" pitchFamily="2" charset="2"/>
              <a:buChar char="q"/>
            </a:pPr>
            <a:r>
              <a:rPr lang="en-US" altLang="fr-FR" sz="1053" dirty="0">
                <a:solidFill>
                  <a:srgbClr val="000000"/>
                </a:solidFill>
                <a:latin typeface="Arial"/>
                <a:cs typeface="Arial"/>
              </a:rPr>
              <a:t>1. Institutions shall estimate a model risk AVA for each valuation model (‘individual model risk AVA’) by considering </a:t>
            </a:r>
            <a:r>
              <a:rPr lang="en-US" altLang="fr-FR" sz="1053" b="1" dirty="0">
                <a:solidFill>
                  <a:srgbClr val="000000"/>
                </a:solidFill>
                <a:latin typeface="Arial"/>
                <a:cs typeface="Arial"/>
              </a:rPr>
              <a:t>valuation model risk which arises due to the potential existence of a range of different models or model calibrations</a:t>
            </a:r>
            <a:r>
              <a:rPr lang="en-US" altLang="fr-FR" sz="1053" dirty="0">
                <a:solidFill>
                  <a:srgbClr val="000000"/>
                </a:solidFill>
                <a:latin typeface="Arial"/>
                <a:cs typeface="Arial"/>
              </a:rPr>
              <a:t>, which are used by market participants, and the lack of a firm exit price for the specific product being valued. Institutions shall not consider valuation model risk which arises due to calibrations from market derived parameters, which shall be captured according to Article 9.</a:t>
            </a:r>
          </a:p>
          <a:p>
            <a:pPr lvl="0">
              <a:buClr>
                <a:srgbClr val="FF0000"/>
              </a:buClr>
              <a:buFont typeface="Wingdings" panose="05000000000000000000" pitchFamily="2" charset="2"/>
              <a:buChar char="q"/>
            </a:pPr>
            <a:endParaRPr lang="en-US" altLang="fr-FR" sz="1053" dirty="0">
              <a:solidFill>
                <a:srgbClr val="000000"/>
              </a:solidFill>
              <a:latin typeface="Arial"/>
              <a:cs typeface="Arial"/>
            </a:endParaRPr>
          </a:p>
          <a:p>
            <a:pPr lvl="0">
              <a:buClr>
                <a:srgbClr val="FF0000"/>
              </a:buClr>
              <a:buFont typeface="Wingdings" panose="05000000000000000000" pitchFamily="2" charset="2"/>
              <a:buChar char="q"/>
            </a:pPr>
            <a:r>
              <a:rPr lang="en-US" altLang="fr-FR" sz="1053" dirty="0">
                <a:solidFill>
                  <a:srgbClr val="000000"/>
                </a:solidFill>
                <a:latin typeface="Arial"/>
                <a:cs typeface="Arial"/>
              </a:rPr>
              <a:t>2. The model risk AVA shall be calculated using one of the approaches defined in paragraphs 3 and 4.</a:t>
            </a:r>
          </a:p>
          <a:p>
            <a:pPr lvl="0">
              <a:buClr>
                <a:srgbClr val="FF0000"/>
              </a:buClr>
              <a:buFont typeface="Wingdings" panose="05000000000000000000" pitchFamily="2" charset="2"/>
              <a:buChar char="q"/>
            </a:pPr>
            <a:endParaRPr lang="en-US" altLang="fr-FR" sz="1053" dirty="0">
              <a:solidFill>
                <a:srgbClr val="000000"/>
              </a:solidFill>
              <a:latin typeface="Arial"/>
              <a:cs typeface="Arial"/>
            </a:endParaRPr>
          </a:p>
          <a:p>
            <a:pPr lvl="0">
              <a:buClr>
                <a:srgbClr val="FF0000"/>
              </a:buClr>
              <a:buFont typeface="Wingdings" panose="05000000000000000000" pitchFamily="2" charset="2"/>
              <a:buChar char="q"/>
            </a:pPr>
            <a:r>
              <a:rPr lang="en-US" altLang="fr-FR" sz="1053" dirty="0">
                <a:solidFill>
                  <a:srgbClr val="000000"/>
                </a:solidFill>
                <a:latin typeface="Arial"/>
                <a:cs typeface="Arial"/>
              </a:rPr>
              <a:t>3. Where possible, institutions shall calculate the model risk AVA by determining a range of</a:t>
            </a:r>
            <a:r>
              <a:rPr lang="en-US" altLang="fr-FR" sz="1053" b="1" dirty="0">
                <a:solidFill>
                  <a:srgbClr val="000000"/>
                </a:solidFill>
                <a:latin typeface="Arial"/>
                <a:cs typeface="Arial"/>
              </a:rPr>
              <a:t> plausible </a:t>
            </a:r>
            <a:r>
              <a:rPr lang="en-US" altLang="fr-FR" sz="1053" dirty="0">
                <a:solidFill>
                  <a:srgbClr val="000000"/>
                </a:solidFill>
                <a:latin typeface="Arial"/>
                <a:cs typeface="Arial"/>
              </a:rPr>
              <a:t>valuations produced from </a:t>
            </a:r>
            <a:r>
              <a:rPr lang="en-US" altLang="fr-FR" sz="1053" b="1" dirty="0">
                <a:solidFill>
                  <a:srgbClr val="000000"/>
                </a:solidFill>
                <a:latin typeface="Arial"/>
                <a:cs typeface="Arial"/>
              </a:rPr>
              <a:t>alternative appropriate modellin</a:t>
            </a:r>
            <a:r>
              <a:rPr lang="en-US" altLang="fr-FR" sz="1053" dirty="0">
                <a:solidFill>
                  <a:srgbClr val="000000"/>
                </a:solidFill>
                <a:latin typeface="Arial"/>
                <a:cs typeface="Arial"/>
              </a:rPr>
              <a:t>g and calibration approaches. In this case, institutions shall estimate a point within the resulting range of valuations where they are 90% confident they could exit the valuation exposure at that price or better.</a:t>
            </a:r>
          </a:p>
          <a:p>
            <a:pPr lvl="0">
              <a:buClr>
                <a:srgbClr val="FF0000"/>
              </a:buClr>
              <a:buFont typeface="Wingdings" panose="05000000000000000000" pitchFamily="2" charset="2"/>
              <a:buChar char="q"/>
            </a:pPr>
            <a:endParaRPr lang="en-US" altLang="fr-FR" sz="1053" dirty="0">
              <a:solidFill>
                <a:srgbClr val="000000"/>
              </a:solidFill>
              <a:latin typeface="Arial"/>
              <a:cs typeface="Arial"/>
            </a:endParaRPr>
          </a:p>
          <a:p>
            <a:pPr lvl="0">
              <a:buClr>
                <a:srgbClr val="FF0000"/>
              </a:buClr>
              <a:buFont typeface="Wingdings" panose="05000000000000000000" pitchFamily="2" charset="2"/>
              <a:buChar char="q"/>
            </a:pPr>
            <a:r>
              <a:rPr lang="en-US" altLang="fr-FR" sz="1053" dirty="0">
                <a:solidFill>
                  <a:srgbClr val="000000"/>
                </a:solidFill>
                <a:latin typeface="Arial"/>
                <a:cs typeface="Arial"/>
              </a:rPr>
              <a:t>4. Where institutions are unable to use the approach defined in paragraph 3, they shall apply an </a:t>
            </a:r>
            <a:r>
              <a:rPr lang="en-US" altLang="fr-FR" sz="1053" b="1" dirty="0">
                <a:solidFill>
                  <a:srgbClr val="000000"/>
                </a:solidFill>
                <a:latin typeface="Arial"/>
                <a:cs typeface="Arial"/>
              </a:rPr>
              <a:t>expert-based approach </a:t>
            </a:r>
            <a:r>
              <a:rPr lang="en-US" altLang="fr-FR" sz="1053" dirty="0">
                <a:solidFill>
                  <a:srgbClr val="000000"/>
                </a:solidFill>
                <a:latin typeface="Arial"/>
                <a:cs typeface="Arial"/>
              </a:rPr>
              <a:t>to estimate the model risk AVA. The expert-based approach shall consider all of the following: </a:t>
            </a:r>
            <a:r>
              <a:rPr lang="en-US" altLang="fr-FR" sz="1053" b="1" dirty="0">
                <a:solidFill>
                  <a:srgbClr val="000000"/>
                </a:solidFill>
                <a:latin typeface="Arial"/>
                <a:cs typeface="Arial"/>
              </a:rPr>
              <a:t>complexity of products </a:t>
            </a:r>
            <a:r>
              <a:rPr lang="en-US" altLang="fr-FR" sz="1053" dirty="0">
                <a:solidFill>
                  <a:srgbClr val="000000"/>
                </a:solidFill>
                <a:latin typeface="Arial"/>
                <a:cs typeface="Arial"/>
              </a:rPr>
              <a:t>relevant to the model; </a:t>
            </a:r>
            <a:r>
              <a:rPr lang="en-US" altLang="fr-FR" sz="1053" b="1" dirty="0">
                <a:solidFill>
                  <a:srgbClr val="000000"/>
                </a:solidFill>
                <a:latin typeface="Arial"/>
                <a:cs typeface="Arial"/>
              </a:rPr>
              <a:t>diversity </a:t>
            </a:r>
            <a:r>
              <a:rPr lang="en-US" altLang="fr-FR" sz="1053" dirty="0">
                <a:solidFill>
                  <a:srgbClr val="000000"/>
                </a:solidFill>
                <a:latin typeface="Arial"/>
                <a:cs typeface="Arial"/>
              </a:rPr>
              <a:t>of possible mathematical approaches and model parameters, where those model parameters are not related to market variables; the degree to which the market for relevant products is ‘</a:t>
            </a:r>
            <a:r>
              <a:rPr lang="en-US" altLang="fr-FR" sz="1053" b="1" dirty="0">
                <a:solidFill>
                  <a:srgbClr val="000000"/>
                </a:solidFill>
                <a:latin typeface="Arial"/>
                <a:cs typeface="Arial"/>
              </a:rPr>
              <a:t>one way</a:t>
            </a:r>
            <a:r>
              <a:rPr lang="en-US" altLang="fr-FR" sz="1053" dirty="0">
                <a:solidFill>
                  <a:srgbClr val="000000"/>
                </a:solidFill>
                <a:latin typeface="Arial"/>
                <a:cs typeface="Arial"/>
              </a:rPr>
              <a:t>’; the existence of </a:t>
            </a:r>
            <a:r>
              <a:rPr lang="en-US" altLang="fr-FR" sz="1053" b="1" dirty="0" err="1">
                <a:solidFill>
                  <a:srgbClr val="000000"/>
                </a:solidFill>
                <a:latin typeface="Arial"/>
                <a:cs typeface="Arial"/>
              </a:rPr>
              <a:t>unhedgeable</a:t>
            </a:r>
            <a:r>
              <a:rPr lang="en-US" altLang="fr-FR" sz="1053" b="1" dirty="0">
                <a:solidFill>
                  <a:srgbClr val="000000"/>
                </a:solidFill>
                <a:latin typeface="Arial"/>
                <a:cs typeface="Arial"/>
              </a:rPr>
              <a:t> risks </a:t>
            </a:r>
            <a:r>
              <a:rPr lang="en-US" altLang="fr-FR" sz="1053" dirty="0">
                <a:solidFill>
                  <a:srgbClr val="000000"/>
                </a:solidFill>
                <a:latin typeface="Arial"/>
                <a:cs typeface="Arial"/>
              </a:rPr>
              <a:t>in relevant products; and the adequacy of the model in capturing the </a:t>
            </a:r>
            <a:r>
              <a:rPr lang="en-US" altLang="fr-FR" sz="1053" b="1" dirty="0" err="1">
                <a:solidFill>
                  <a:srgbClr val="000000"/>
                </a:solidFill>
                <a:latin typeface="Arial"/>
                <a:cs typeface="Arial"/>
              </a:rPr>
              <a:t>behaviour</a:t>
            </a:r>
            <a:r>
              <a:rPr lang="en-US" altLang="fr-FR" sz="1053" b="1" dirty="0">
                <a:solidFill>
                  <a:srgbClr val="000000"/>
                </a:solidFill>
                <a:latin typeface="Arial"/>
                <a:cs typeface="Arial"/>
              </a:rPr>
              <a:t> of the pay-off </a:t>
            </a:r>
            <a:r>
              <a:rPr lang="en-US" altLang="fr-FR" sz="1053" dirty="0">
                <a:solidFill>
                  <a:srgbClr val="000000"/>
                </a:solidFill>
                <a:latin typeface="Arial"/>
                <a:cs typeface="Arial"/>
              </a:rPr>
              <a:t>of the products in the portfolio. Institutions shall notify competent authorities of the models for which this approach is applied, and the methodology used to determine the AVA.</a:t>
            </a:r>
          </a:p>
          <a:p>
            <a:pPr lvl="0">
              <a:buClr>
                <a:srgbClr val="FF0000"/>
              </a:buClr>
              <a:buFont typeface="Wingdings" panose="05000000000000000000" pitchFamily="2" charset="2"/>
              <a:buChar char="q"/>
            </a:pPr>
            <a:endParaRPr lang="en-US" altLang="fr-FR" sz="1053" dirty="0">
              <a:solidFill>
                <a:srgbClr val="000000"/>
              </a:solidFill>
              <a:latin typeface="Arial"/>
              <a:cs typeface="Arial"/>
            </a:endParaRPr>
          </a:p>
          <a:p>
            <a:pPr lvl="0">
              <a:buClr>
                <a:srgbClr val="FF0000"/>
              </a:buClr>
              <a:buFont typeface="Wingdings" panose="05000000000000000000" pitchFamily="2" charset="2"/>
              <a:buChar char="q"/>
            </a:pPr>
            <a:r>
              <a:rPr lang="en-US" altLang="fr-FR" sz="1053" dirty="0">
                <a:solidFill>
                  <a:srgbClr val="000000"/>
                </a:solidFill>
                <a:latin typeface="Arial"/>
                <a:cs typeface="Arial"/>
              </a:rPr>
              <a:t>5. Where institutions use the method described in paragraph 4, </a:t>
            </a:r>
            <a:r>
              <a:rPr lang="en-US" altLang="fr-FR" sz="1053" b="1" dirty="0">
                <a:solidFill>
                  <a:srgbClr val="000000"/>
                </a:solidFill>
                <a:latin typeface="Arial"/>
                <a:cs typeface="Arial"/>
              </a:rPr>
              <a:t>the prudence of the method shall be confirmed </a:t>
            </a:r>
            <a:r>
              <a:rPr lang="en-US" altLang="fr-FR" sz="1053" dirty="0">
                <a:solidFill>
                  <a:srgbClr val="000000"/>
                </a:solidFill>
                <a:latin typeface="Arial"/>
                <a:cs typeface="Arial"/>
              </a:rPr>
              <a:t>annually by comparing the following:</a:t>
            </a:r>
          </a:p>
          <a:p>
            <a:pPr marL="189475" indent="0">
              <a:buClr>
                <a:srgbClr val="FF0000"/>
              </a:buClr>
              <a:buNone/>
            </a:pPr>
            <a:r>
              <a:rPr lang="en-US" altLang="fr-FR" sz="1053" dirty="0">
                <a:solidFill>
                  <a:srgbClr val="000000"/>
                </a:solidFill>
                <a:latin typeface="Arial"/>
                <a:cs typeface="Arial"/>
              </a:rPr>
              <a:t>(a) the AVAs calculated using the method described in paragraph 4, if it were applied to a material sample of the valuation models for which the institution applies the         method in paragraph 3; and</a:t>
            </a:r>
          </a:p>
          <a:p>
            <a:pPr marL="189475" indent="0">
              <a:buClr>
                <a:srgbClr val="FF0000"/>
              </a:buClr>
              <a:buNone/>
            </a:pPr>
            <a:r>
              <a:rPr lang="en-US" altLang="fr-FR" sz="1053" dirty="0">
                <a:solidFill>
                  <a:srgbClr val="000000"/>
                </a:solidFill>
                <a:latin typeface="Arial"/>
                <a:cs typeface="Arial"/>
              </a:rPr>
              <a:t>(b) the AVAs produced by the method in paragraph 3 for the same sample of valuation models.</a:t>
            </a: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CEAC4C6D-C0C1-31C0-FE9C-D90AEAB2724A}"/>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36</a:t>
            </a:r>
          </a:p>
        </p:txBody>
      </p:sp>
    </p:spTree>
    <p:extLst>
      <p:ext uri="{BB962C8B-B14F-4D97-AF65-F5344CB8AC3E}">
        <p14:creationId xmlns:p14="http://schemas.microsoft.com/office/powerpoint/2010/main" val="409400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E3C3B9-AA2C-8E23-0B3E-FD36BC4D7D84}"/>
              </a:ext>
            </a:extLst>
          </p:cNvPr>
          <p:cNvSpPr txBox="1">
            <a:spLocks noChangeArrowheads="1"/>
          </p:cNvSpPr>
          <p:nvPr/>
        </p:nvSpPr>
        <p:spPr bwMode="auto">
          <a:xfrm>
            <a:off x="907256" y="723401"/>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FF0000"/>
                </a:solidFill>
                <a:effectLst/>
                <a:uLnTx/>
                <a:uFillTx/>
                <a:latin typeface="Arial"/>
                <a:ea typeface="+mj-ea"/>
                <a:cs typeface="+mj-cs"/>
              </a:rPr>
              <a:t>Trading Book</a:t>
            </a:r>
          </a:p>
        </p:txBody>
      </p:sp>
      <p:sp>
        <p:nvSpPr>
          <p:cNvPr id="4" name="Rectangle 3">
            <a:extLst>
              <a:ext uri="{FF2B5EF4-FFF2-40B4-BE49-F238E27FC236}">
                <a16:creationId xmlns:a16="http://schemas.microsoft.com/office/drawing/2014/main" id="{0CB239BB-CAAE-BAB0-85A9-A4C1911A4607}"/>
              </a:ext>
            </a:extLst>
          </p:cNvPr>
          <p:cNvSpPr txBox="1">
            <a:spLocks noChangeArrowheads="1"/>
          </p:cNvSpPr>
          <p:nvPr/>
        </p:nvSpPr>
        <p:spPr bwMode="auto">
          <a:xfrm>
            <a:off x="2598098" y="1155505"/>
            <a:ext cx="6833578" cy="466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marL="166688" indent="-166688" algn="l" defTabSz="1073150" rtl="0" eaLnBrk="0" fontAlgn="base" hangingPunct="0">
              <a:lnSpc>
                <a:spcPct val="105000"/>
              </a:lnSpc>
              <a:spcBef>
                <a:spcPct val="52000"/>
              </a:spcBef>
              <a:spcAft>
                <a:spcPct val="0"/>
              </a:spcAft>
              <a:buClr>
                <a:schemeClr val="accent1"/>
              </a:buClr>
              <a:buFont typeface="Symbol" pitchFamily="18" charset="2"/>
              <a:buChar char="·"/>
              <a:defRPr sz="1600">
                <a:solidFill>
                  <a:schemeClr val="tx1"/>
                </a:solidFill>
                <a:latin typeface="+mn-lt"/>
                <a:ea typeface="+mn-ea"/>
                <a:cs typeface="+mn-cs"/>
              </a:defRPr>
            </a:lvl1pPr>
            <a:lvl2pPr marL="323850" indent="-155575" algn="l" defTabSz="1073150" rtl="0" eaLnBrk="0" fontAlgn="base" hangingPunct="0">
              <a:spcBef>
                <a:spcPct val="30000"/>
              </a:spcBef>
              <a:spcAft>
                <a:spcPct val="0"/>
              </a:spcAft>
              <a:buClr>
                <a:schemeClr val="accent1"/>
              </a:buClr>
              <a:buChar char="–"/>
              <a:defRPr sz="1400">
                <a:solidFill>
                  <a:schemeClr val="tx1"/>
                </a:solidFill>
                <a:latin typeface="+mn-lt"/>
              </a:defRPr>
            </a:lvl2pPr>
            <a:lvl3pPr marL="471488" indent="-146050" algn="l" defTabSz="1073150" rtl="0" eaLnBrk="0" fontAlgn="base" hangingPunct="0">
              <a:spcBef>
                <a:spcPct val="21000"/>
              </a:spcBef>
              <a:spcAft>
                <a:spcPct val="0"/>
              </a:spcAft>
              <a:buClr>
                <a:schemeClr val="accent1"/>
              </a:buClr>
              <a:buChar char="–"/>
              <a:defRPr sz="1200">
                <a:solidFill>
                  <a:schemeClr val="tx1"/>
                </a:solidFill>
                <a:latin typeface="+mn-lt"/>
              </a:defRPr>
            </a:lvl3pPr>
            <a:lvl4pPr marL="2343150" indent="-247650" algn="l" defTabSz="1073150" rtl="0" eaLnBrk="0" fontAlgn="base" hangingPunct="0">
              <a:lnSpc>
                <a:spcPts val="1600"/>
              </a:lnSpc>
              <a:spcBef>
                <a:spcPct val="20000"/>
              </a:spcBef>
              <a:spcAft>
                <a:spcPct val="0"/>
              </a:spcAft>
              <a:buChar char="–"/>
              <a:defRPr sz="1200">
                <a:solidFill>
                  <a:schemeClr val="tx1"/>
                </a:solidFill>
                <a:latin typeface="+mn-lt"/>
              </a:defRPr>
            </a:lvl4pPr>
            <a:lvl5pPr marL="2771775" indent="-238125" algn="l" defTabSz="1073150" rtl="0" eaLnBrk="0" fontAlgn="base" hangingPunct="0">
              <a:lnSpc>
                <a:spcPts val="1600"/>
              </a:lnSpc>
              <a:spcBef>
                <a:spcPct val="20000"/>
              </a:spcBef>
              <a:spcAft>
                <a:spcPct val="0"/>
              </a:spcAft>
              <a:buChar char="•"/>
              <a:defRPr sz="1200">
                <a:solidFill>
                  <a:schemeClr val="tx1"/>
                </a:solidFill>
                <a:latin typeface="+mn-lt"/>
              </a:defRPr>
            </a:lvl5pPr>
            <a:lvl6pPr marL="3228975" indent="-238125" algn="l" defTabSz="1073150" rtl="0" eaLnBrk="0" fontAlgn="base" hangingPunct="0">
              <a:lnSpc>
                <a:spcPts val="1600"/>
              </a:lnSpc>
              <a:spcBef>
                <a:spcPct val="20000"/>
              </a:spcBef>
              <a:spcAft>
                <a:spcPct val="0"/>
              </a:spcAft>
              <a:buChar char="•"/>
              <a:defRPr sz="1200">
                <a:solidFill>
                  <a:schemeClr val="tx1"/>
                </a:solidFill>
                <a:latin typeface="+mn-lt"/>
              </a:defRPr>
            </a:lvl6pPr>
            <a:lvl7pPr marL="3686175" indent="-238125" algn="l" defTabSz="1073150" rtl="0" eaLnBrk="0" fontAlgn="base" hangingPunct="0">
              <a:lnSpc>
                <a:spcPts val="1600"/>
              </a:lnSpc>
              <a:spcBef>
                <a:spcPct val="20000"/>
              </a:spcBef>
              <a:spcAft>
                <a:spcPct val="0"/>
              </a:spcAft>
              <a:buChar char="•"/>
              <a:defRPr sz="1200">
                <a:solidFill>
                  <a:schemeClr val="tx1"/>
                </a:solidFill>
                <a:latin typeface="+mn-lt"/>
              </a:defRPr>
            </a:lvl7pPr>
            <a:lvl8pPr marL="4143375" indent="-238125" algn="l" defTabSz="1073150" rtl="0" eaLnBrk="0" fontAlgn="base" hangingPunct="0">
              <a:lnSpc>
                <a:spcPts val="1600"/>
              </a:lnSpc>
              <a:spcBef>
                <a:spcPct val="20000"/>
              </a:spcBef>
              <a:spcAft>
                <a:spcPct val="0"/>
              </a:spcAft>
              <a:buChar char="•"/>
              <a:defRPr sz="1200">
                <a:solidFill>
                  <a:schemeClr val="tx1"/>
                </a:solidFill>
                <a:latin typeface="+mn-lt"/>
              </a:defRPr>
            </a:lvl8pPr>
            <a:lvl9pPr marL="4600575" indent="-238125" algn="l" defTabSz="1073150" rtl="0" eaLnBrk="0" fontAlgn="base" hangingPunct="0">
              <a:lnSpc>
                <a:spcPts val="1600"/>
              </a:lnSpc>
              <a:spcBef>
                <a:spcPct val="20000"/>
              </a:spcBef>
              <a:spcAft>
                <a:spcPct val="0"/>
              </a:spcAft>
              <a:buChar char="•"/>
              <a:defRPr sz="1200">
                <a:solidFill>
                  <a:schemeClr val="tx1"/>
                </a:solidFill>
                <a:latin typeface="+mn-lt"/>
              </a:defRPr>
            </a:lvl9pPr>
          </a:lstStyle>
          <a:p>
            <a:pPr marL="0" marR="0" lvl="0" indent="0" algn="l" defTabSz="1073150" rtl="0" eaLnBrk="0" fontAlgn="base" latinLnBrk="0" hangingPunct="0">
              <a:lnSpc>
                <a:spcPct val="105000"/>
              </a:lnSpc>
              <a:spcBef>
                <a:spcPct val="52000"/>
              </a:spcBef>
              <a:spcAft>
                <a:spcPct val="0"/>
              </a:spcAft>
              <a:buClr>
                <a:srgbClr val="FF0000"/>
              </a:buClr>
              <a:buSzTx/>
              <a:buFont typeface="Symbol" pitchFamily="18" charset="2"/>
              <a:buNone/>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A financial asset is any asset that is cash, </a:t>
            </a:r>
            <a:r>
              <a:rPr kumimoji="0" lang="en-US" sz="1400" b="1" i="0" u="none" strike="noStrike" kern="0" cap="none" spc="0" normalizeH="0" baseline="0" noProof="0" dirty="0">
                <a:ln>
                  <a:noFill/>
                </a:ln>
                <a:solidFill>
                  <a:srgbClr val="000000"/>
                </a:solidFill>
                <a:effectLst/>
                <a:uLnTx/>
                <a:uFillTx/>
                <a:latin typeface="Arial"/>
                <a:ea typeface="+mn-ea"/>
                <a:cs typeface="+mn-cs"/>
              </a:rPr>
              <a:t>the right to receive cash or another financial asset or a commodity, or an equity instrument</a:t>
            </a:r>
            <a:r>
              <a:rPr kumimoji="0" lang="en-US" sz="1400" b="0" i="0" u="none" strike="noStrike" kern="0" cap="none" spc="0" normalizeH="0" baseline="0" noProof="0" dirty="0">
                <a:ln>
                  <a:noFill/>
                </a:ln>
                <a:solidFill>
                  <a:srgbClr val="000000"/>
                </a:solidFill>
                <a:effectLst/>
                <a:uLnTx/>
                <a:uFillTx/>
                <a:latin typeface="Arial"/>
                <a:ea typeface="+mn-ea"/>
                <a:cs typeface="+mn-cs"/>
              </a:rPr>
              <a:t>. A financial liability is the </a:t>
            </a:r>
            <a:r>
              <a:rPr kumimoji="0" lang="en-US" sz="1400" b="1" i="0" u="none" strike="noStrike" kern="0" cap="none" spc="0" normalizeH="0" baseline="0" noProof="0" dirty="0">
                <a:ln>
                  <a:noFill/>
                </a:ln>
                <a:solidFill>
                  <a:srgbClr val="000000"/>
                </a:solidFill>
                <a:effectLst/>
                <a:uLnTx/>
                <a:uFillTx/>
                <a:latin typeface="Arial"/>
                <a:ea typeface="+mn-ea"/>
                <a:cs typeface="+mn-cs"/>
              </a:rPr>
              <a:t>contractual obligation to deliver cash or another financial asset or a commodity</a:t>
            </a:r>
            <a:r>
              <a:rPr kumimoji="0" lang="en-US" sz="1400" b="0" i="0" u="none" strike="noStrike" kern="0" cap="none" spc="0" normalizeH="0" baseline="0" noProof="0" dirty="0">
                <a:ln>
                  <a:noFill/>
                </a:ln>
                <a:solidFill>
                  <a:srgbClr val="000000"/>
                </a:solidFill>
                <a:effectLst/>
                <a:uLnTx/>
                <a:uFillTx/>
                <a:latin typeface="Arial"/>
                <a:ea typeface="+mn-ea"/>
                <a:cs typeface="+mn-cs"/>
              </a:rPr>
              <a:t>. </a:t>
            </a: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Banks must </a:t>
            </a:r>
            <a:r>
              <a:rPr kumimoji="0" lang="en-US" sz="1400" b="1" i="0" u="none" strike="noStrike" kern="0" cap="none" spc="0" normalizeH="0" baseline="0" noProof="0" dirty="0">
                <a:ln>
                  <a:noFill/>
                </a:ln>
                <a:solidFill>
                  <a:srgbClr val="000000"/>
                </a:solidFill>
                <a:effectLst/>
                <a:uLnTx/>
                <a:uFillTx/>
                <a:latin typeface="Arial"/>
                <a:ea typeface="+mn-ea"/>
                <a:cs typeface="+mn-cs"/>
              </a:rPr>
              <a:t>fair value daily </a:t>
            </a:r>
            <a:r>
              <a:rPr kumimoji="0" lang="en-US" sz="1400" b="0" i="0" u="none" strike="noStrike" kern="0" cap="none" spc="0" normalizeH="0" baseline="0" noProof="0" dirty="0">
                <a:ln>
                  <a:noFill/>
                </a:ln>
                <a:solidFill>
                  <a:srgbClr val="000000"/>
                </a:solidFill>
                <a:effectLst/>
                <a:uLnTx/>
                <a:uFillTx/>
                <a:latin typeface="Arial"/>
                <a:ea typeface="+mn-ea"/>
                <a:cs typeface="+mn-cs"/>
              </a:rPr>
              <a:t>any trading book instrument and recognize any valuation change in the profit and loss (P&amp;L) account. </a:t>
            </a: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Any instrument a bank holds for one or more of the following purposes must, when it is first recognized on its books, be designated as a trading book instrument, </a:t>
            </a:r>
          </a:p>
          <a:p>
            <a:pPr marL="540000" marR="0" lvl="0" indent="-166688" algn="l"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Ø"/>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short-term resale; </a:t>
            </a:r>
          </a:p>
          <a:p>
            <a:pPr marL="540000" marR="0" lvl="0" indent="-166688" algn="l"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Ø"/>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profiting from short-term price movements; </a:t>
            </a:r>
          </a:p>
          <a:p>
            <a:pPr marL="540000" marR="0" lvl="0" indent="-166688" algn="l"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Ø"/>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locking in arbitrage profits; or</a:t>
            </a:r>
          </a:p>
          <a:p>
            <a:pPr marL="540000" marR="0" lvl="0" indent="-166688" algn="l"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Ø"/>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hedging risks that arise from instruments meeting the above</a:t>
            </a: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323850" marR="0" lvl="1" indent="-155575" algn="l" defTabSz="1073150" rtl="0" eaLnBrk="0" fontAlgn="base" latinLnBrk="0" hangingPunct="0">
              <a:lnSpc>
                <a:spcPct val="100000"/>
              </a:lnSpc>
              <a:spcBef>
                <a:spcPct val="30000"/>
              </a:spcBef>
              <a:spcAft>
                <a:spcPct val="0"/>
              </a:spcAft>
              <a:buClr>
                <a:srgbClr val="FF0000"/>
              </a:buClr>
              <a:buSzTx/>
              <a:buFontTx/>
              <a:buNone/>
              <a:tabLst/>
              <a:defRPr/>
            </a:pPr>
            <a:endParaRPr kumimoji="0" lang="fr-FR" sz="1400" b="0" i="0" u="none" strike="noStrike" kern="0" cap="none" spc="0" normalizeH="0" baseline="0" noProof="0" dirty="0">
              <a:ln>
                <a:noFill/>
              </a:ln>
              <a:solidFill>
                <a:srgbClr val="000000"/>
              </a:solidFill>
              <a:effectLst/>
              <a:uLnTx/>
              <a:uFillTx/>
              <a:latin typeface="Arial" pitchFamily="34" charset="0"/>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None/>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fr-FR" sz="1600" b="0" i="0" u="none" strike="noStrike" kern="0" cap="none" spc="0" normalizeH="0" baseline="0" noProof="0" dirty="0">
              <a:ln>
                <a:noFill/>
              </a:ln>
              <a:solidFill>
                <a:srgbClr val="000000"/>
              </a:solidFill>
              <a:effectLst/>
              <a:uLnTx/>
              <a:uFillTx/>
              <a:latin typeface="Arial" pitchFamily="34" charset="0"/>
              <a:ea typeface="+mn-ea"/>
              <a:cs typeface="+mn-cs"/>
            </a:endParaRPr>
          </a:p>
          <a:p>
            <a:pPr marL="166688" marR="0" lvl="0" indent="-166688" algn="l"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mn-cs"/>
            </a:endParaRPr>
          </a:p>
        </p:txBody>
      </p:sp>
      <p:sp>
        <p:nvSpPr>
          <p:cNvPr id="5" name="Line 5">
            <a:extLst>
              <a:ext uri="{FF2B5EF4-FFF2-40B4-BE49-F238E27FC236}">
                <a16:creationId xmlns:a16="http://schemas.microsoft.com/office/drawing/2014/main" id="{9007F52B-2243-6825-B69A-13FB28ADF730}"/>
              </a:ext>
            </a:extLst>
          </p:cNvPr>
          <p:cNvSpPr>
            <a:spLocks noChangeShapeType="1"/>
          </p:cNvSpPr>
          <p:nvPr/>
        </p:nvSpPr>
        <p:spPr bwMode="auto">
          <a:xfrm>
            <a:off x="2151797" y="1280613"/>
            <a:ext cx="0" cy="44561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a:extLst>
              <a:ext uri="{FF2B5EF4-FFF2-40B4-BE49-F238E27FC236}">
                <a16:creationId xmlns:a16="http://schemas.microsoft.com/office/drawing/2014/main" id="{F3335DA0-FC5B-FD96-58E9-613D698C1FC0}"/>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2" name="Espace réservé du numéro de diapositive 10">
            <a:extLst>
              <a:ext uri="{FF2B5EF4-FFF2-40B4-BE49-F238E27FC236}">
                <a16:creationId xmlns:a16="http://schemas.microsoft.com/office/drawing/2014/main" id="{AE0C6352-0660-CBD5-9F3F-7A58AD6D51A3}"/>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a:t>
            </a:r>
          </a:p>
        </p:txBody>
      </p:sp>
    </p:spTree>
    <p:extLst>
      <p:ext uri="{BB962C8B-B14F-4D97-AF65-F5344CB8AC3E}">
        <p14:creationId xmlns:p14="http://schemas.microsoft.com/office/powerpoint/2010/main" val="2573741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668099" y="2339677"/>
            <a:ext cx="9719955" cy="351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Differentiating between </a:t>
            </a:r>
            <a:r>
              <a:rPr lang="en-US" altLang="fr-FR" sz="1754" b="1" dirty="0" err="1">
                <a:solidFill>
                  <a:srgbClr val="000000"/>
                </a:solidFill>
                <a:latin typeface="Cambria" panose="02040503050406030204" pitchFamily="18" charset="0"/>
                <a:cs typeface="Arial"/>
              </a:rPr>
              <a:t>Books&amp;Records</a:t>
            </a:r>
            <a:r>
              <a:rPr lang="en-US" altLang="fr-FR" sz="1754" b="1" dirty="0">
                <a:solidFill>
                  <a:srgbClr val="000000"/>
                </a:solidFill>
                <a:latin typeface="Cambria" panose="02040503050406030204" pitchFamily="18" charset="0"/>
                <a:cs typeface="Arial"/>
              </a:rPr>
              <a:t> and Capital Adjustments</a:t>
            </a:r>
          </a:p>
          <a:p>
            <a:pPr marL="0" indent="0">
              <a:buClr>
                <a:srgbClr val="FF0000"/>
              </a:buClr>
              <a:buNone/>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rPr>
              <a:t> “Known Knowns”				--------</a:t>
            </a:r>
            <a:r>
              <a:rPr lang="en-GB" altLang="fr-FR" sz="1404" dirty="0">
                <a:solidFill>
                  <a:srgbClr val="000000"/>
                </a:solidFill>
                <a:latin typeface="Arial"/>
                <a:cs typeface="Arial"/>
                <a:sym typeface="Wingdings" panose="05000000000000000000" pitchFamily="2" charset="2"/>
              </a:rPr>
              <a:t>&gt;	 </a:t>
            </a:r>
            <a:r>
              <a:rPr lang="en-GB" altLang="fr-FR" sz="1404" dirty="0">
                <a:solidFill>
                  <a:srgbClr val="000000"/>
                </a:solidFill>
                <a:latin typeface="Arial"/>
                <a:cs typeface="Arial"/>
              </a:rPr>
              <a:t>Model Limitation Fair Value Adjustments</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“Known Unknowns” / expected uncertainty	            --------</a:t>
            </a:r>
            <a:r>
              <a:rPr lang="en-GB" altLang="fr-FR" sz="1404" dirty="0">
                <a:solidFill>
                  <a:srgbClr val="000000"/>
                </a:solidFill>
                <a:latin typeface="Arial"/>
                <a:cs typeface="Arial"/>
                <a:sym typeface="Wingdings" panose="05000000000000000000" pitchFamily="2" charset="2"/>
              </a:rPr>
              <a:t>&gt;	Model Uncertainty Fair Value Adjustments			</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sym typeface="Wingdings" panose="05000000000000000000" pitchFamily="2" charset="2"/>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sym typeface="Wingdings" panose="05000000000000000000" pitchFamily="2" charset="2"/>
              </a:rPr>
              <a:t> “Unknown Unknowns” / Unexpected uncertainty            </a:t>
            </a:r>
            <a:r>
              <a:rPr lang="en-GB" altLang="fr-FR" sz="1404" dirty="0">
                <a:solidFill>
                  <a:srgbClr val="000000"/>
                </a:solidFill>
                <a:latin typeface="Arial"/>
                <a:cs typeface="Arial"/>
              </a:rPr>
              <a:t>--------</a:t>
            </a:r>
            <a:r>
              <a:rPr lang="en-GB" altLang="fr-FR" sz="1404" dirty="0">
                <a:solidFill>
                  <a:srgbClr val="000000"/>
                </a:solidFill>
                <a:latin typeface="Arial"/>
                <a:cs typeface="Arial"/>
                <a:sym typeface="Wingdings" panose="05000000000000000000" pitchFamily="2" charset="2"/>
              </a:rPr>
              <a:t>&gt; 	   Model Uncertainty Additional Valuation Adjustments</a:t>
            </a:r>
            <a:endParaRPr lang="en-GB" altLang="fr-FR" sz="1404" dirty="0">
              <a:solidFill>
                <a:srgbClr val="000000"/>
              </a:solidFill>
              <a:latin typeface="Arial"/>
              <a:cs typeface="Arial"/>
            </a:endParaRP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A5A181FD-750F-96A8-4336-F81A562B0177}"/>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37</a:t>
            </a:r>
          </a:p>
        </p:txBody>
      </p:sp>
    </p:spTree>
    <p:extLst>
      <p:ext uri="{BB962C8B-B14F-4D97-AF65-F5344CB8AC3E}">
        <p14:creationId xmlns:p14="http://schemas.microsoft.com/office/powerpoint/2010/main" val="39327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882998" y="2020750"/>
            <a:ext cx="8351803" cy="351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C</a:t>
            </a:r>
            <a:r>
              <a:rPr lang="en-US" altLang="fr-FR" sz="1754" b="1" dirty="0" err="1">
                <a:solidFill>
                  <a:srgbClr val="000000"/>
                </a:solidFill>
                <a:latin typeface="Cambria" panose="02040503050406030204" pitchFamily="18" charset="0"/>
                <a:cs typeface="Arial"/>
              </a:rPr>
              <a:t>haracteristics</a:t>
            </a:r>
            <a:endParaRPr lang="en-US" altLang="fr-FR" sz="1754" b="1" dirty="0">
              <a:solidFill>
                <a:srgbClr val="000000"/>
              </a:solidFill>
              <a:latin typeface="Cambria" panose="02040503050406030204" pitchFamily="18" charset="0"/>
              <a:cs typeface="Arial"/>
            </a:endParaRPr>
          </a:p>
          <a:p>
            <a:pPr marL="0" indent="0">
              <a:buClr>
                <a:srgbClr val="FF0000"/>
              </a:buClr>
              <a:buNone/>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Second order risk</a:t>
            </a:r>
          </a:p>
          <a:p>
            <a:pPr>
              <a:buClr>
                <a:srgbClr val="FF0000"/>
              </a:buClr>
              <a:buFont typeface="Wingdings" panose="05000000000000000000" pitchFamily="2" charset="2"/>
              <a:buChar char="q"/>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Remote but still plausible risk</a:t>
            </a:r>
          </a:p>
          <a:p>
            <a:pPr marL="0" indent="0">
              <a:buClr>
                <a:srgbClr val="FF0000"/>
              </a:buClr>
              <a:buNone/>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rPr>
              <a:t> </a:t>
            </a:r>
            <a:r>
              <a:rPr lang="en-GB" altLang="fr-FR" sz="1404" dirty="0" err="1">
                <a:solidFill>
                  <a:srgbClr val="000000"/>
                </a:solidFill>
                <a:latin typeface="Arial"/>
                <a:cs typeface="Arial"/>
              </a:rPr>
              <a:t>Preemptive</a:t>
            </a:r>
            <a:r>
              <a:rPr lang="en-GB" altLang="fr-FR" sz="1404" dirty="0">
                <a:solidFill>
                  <a:srgbClr val="000000"/>
                </a:solidFill>
                <a:latin typeface="Arial"/>
                <a:cs typeface="Arial"/>
              </a:rPr>
              <a:t>  and cautionary step</a:t>
            </a: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rPr>
              <a:t> Forward looking</a:t>
            </a: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rPr>
              <a:t> New model  still being in a testing phase</a:t>
            </a: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rPr>
              <a:t> Temporary or exploratory solution when Industry practices are still evolving</a:t>
            </a: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marL="0" indent="0">
              <a:buClr>
                <a:srgbClr val="FF0000"/>
              </a:buClr>
              <a:buNone/>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04329DBE-B168-0A51-466D-0550ABE117A7}"/>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38</a:t>
            </a:r>
          </a:p>
        </p:txBody>
      </p:sp>
    </p:spTree>
    <p:extLst>
      <p:ext uri="{BB962C8B-B14F-4D97-AF65-F5344CB8AC3E}">
        <p14:creationId xmlns:p14="http://schemas.microsoft.com/office/powerpoint/2010/main" val="3800230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815647" y="1868932"/>
            <a:ext cx="8085299" cy="41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Usual Suspects</a:t>
            </a:r>
          </a:p>
          <a:p>
            <a:pPr marL="0" indent="0" defTabSz="790971">
              <a:buClr>
                <a:srgbClr val="FF0000"/>
              </a:buClr>
              <a:buNone/>
              <a:defRPr/>
            </a:pPr>
            <a:endParaRPr lang="en-GB" altLang="fr-FR" sz="1404" dirty="0">
              <a:solidFill>
                <a:srgbClr val="000000"/>
              </a:solidFill>
              <a:latin typeface="Arial"/>
              <a:cs typeface="Arial"/>
            </a:endParaRPr>
          </a:p>
          <a:p>
            <a:pPr marL="0" indent="0" defTabSz="790971">
              <a:buClr>
                <a:srgbClr val="FF0000"/>
              </a:buClr>
              <a:buNone/>
              <a:defRPr/>
            </a:pPr>
            <a:r>
              <a:rPr lang="en-GB" altLang="fr-FR" sz="1404" dirty="0">
                <a:solidFill>
                  <a:srgbClr val="000000"/>
                </a:solidFill>
                <a:latin typeface="Arial"/>
                <a:cs typeface="Arial"/>
              </a:rPr>
              <a:t> </a:t>
            </a: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Extrapolation / interpolation  rules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Discounting curve assumptions</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Static parameter that could exhibit a term structure</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Static parameters term structure that could exhibit a “skew” structure</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Static parameters that could exhibit a specific dynamic, hence the need to introduce </a:t>
            </a:r>
            <a:r>
              <a:rPr lang="en-GB" altLang="fr-FR" sz="1404" dirty="0" err="1">
                <a:solidFill>
                  <a:srgbClr val="000000"/>
                </a:solidFill>
                <a:latin typeface="Arial"/>
                <a:cs typeface="Arial"/>
              </a:rPr>
              <a:t>stochasticity</a:t>
            </a:r>
            <a:r>
              <a:rPr lang="en-GB" altLang="fr-FR" sz="1404" dirty="0">
                <a:solidFill>
                  <a:srgbClr val="000000"/>
                </a:solidFill>
                <a:latin typeface="Arial"/>
                <a:cs typeface="Arial"/>
              </a:rPr>
              <a:t> and potentially correlation with other dynamic risk factors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Convexity effects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Non-Gaussian dependences /Dynamics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marL="0" indent="0" defTabSz="790971">
              <a:buClr>
                <a:srgbClr val="FF0000"/>
              </a:buClr>
              <a:buNone/>
              <a:defRPr/>
            </a:pPr>
            <a:endParaRPr lang="en-GB" altLang="fr-FR" sz="1404" dirty="0">
              <a:solidFill>
                <a:srgbClr val="000000"/>
              </a:solidFill>
              <a:latin typeface="Arial"/>
              <a:cs typeface="Arial"/>
            </a:endParaRP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E09F6676-51E5-ADD4-8FB2-0ED92FC757B4}"/>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39</a:t>
            </a:r>
          </a:p>
        </p:txBody>
      </p:sp>
    </p:spTree>
    <p:extLst>
      <p:ext uri="{BB962C8B-B14F-4D97-AF65-F5344CB8AC3E}">
        <p14:creationId xmlns:p14="http://schemas.microsoft.com/office/powerpoint/2010/main" val="353111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843628" y="1924894"/>
            <a:ext cx="8085299" cy="41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Usual Suspects (continued)</a:t>
            </a:r>
          </a:p>
          <a:p>
            <a:pPr marL="0" indent="0" defTabSz="790971">
              <a:buClr>
                <a:srgbClr val="FF0000"/>
              </a:buClr>
              <a:buNone/>
              <a:defRPr/>
            </a:pPr>
            <a:endParaRPr lang="en-GB" altLang="fr-FR" sz="1404" dirty="0">
              <a:solidFill>
                <a:srgbClr val="000000"/>
              </a:solidFill>
              <a:latin typeface="Arial"/>
              <a:cs typeface="Arial"/>
            </a:endParaRPr>
          </a:p>
          <a:p>
            <a:pPr marL="0" indent="0" defTabSz="790971">
              <a:buClr>
                <a:srgbClr val="FF0000"/>
              </a:buClr>
              <a:buNone/>
              <a:defRPr/>
            </a:pPr>
            <a:r>
              <a:rPr lang="en-GB" altLang="fr-FR" sz="1404" dirty="0">
                <a:solidFill>
                  <a:srgbClr val="000000"/>
                </a:solidFill>
                <a:latin typeface="Arial"/>
                <a:cs typeface="Arial"/>
              </a:rPr>
              <a:t> </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Numerical resolution </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Discontinuities</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Basis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Cost of re </a:t>
            </a:r>
            <a:r>
              <a:rPr lang="en-GB" altLang="fr-FR" sz="1404" dirty="0" err="1">
                <a:solidFill>
                  <a:srgbClr val="000000"/>
                </a:solidFill>
                <a:latin typeface="Arial"/>
                <a:cs typeface="Arial"/>
              </a:rPr>
              <a:t>hegding</a:t>
            </a:r>
            <a:r>
              <a:rPr lang="en-GB" altLang="fr-FR" sz="1404" dirty="0">
                <a:solidFill>
                  <a:srgbClr val="000000"/>
                </a:solidFill>
                <a:latin typeface="Arial"/>
                <a:cs typeface="Arial"/>
              </a:rPr>
              <a:t> </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Grouping /mapping/bucketing assumptions</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Legal subtleties (“out of the money clauses”)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742716" y="113055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74EA4329-8249-593E-3450-5069DDF79FB6}"/>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40</a:t>
            </a:r>
          </a:p>
        </p:txBody>
      </p:sp>
    </p:spTree>
    <p:extLst>
      <p:ext uri="{BB962C8B-B14F-4D97-AF65-F5344CB8AC3E}">
        <p14:creationId xmlns:p14="http://schemas.microsoft.com/office/powerpoint/2010/main" val="1623003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880690" y="1682392"/>
            <a:ext cx="8038398" cy="376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Detections</a:t>
            </a:r>
          </a:p>
          <a:p>
            <a:pPr marL="0" indent="0" defTabSz="790971">
              <a:buClr>
                <a:srgbClr val="FF0000"/>
              </a:buClr>
              <a:buNone/>
              <a:defRPr/>
            </a:pPr>
            <a:endParaRPr lang="en-GB" altLang="fr-FR" sz="1404" dirty="0">
              <a:solidFill>
                <a:srgbClr val="000000"/>
              </a:solidFill>
              <a:latin typeface="Arial"/>
              <a:cs typeface="Arial"/>
            </a:endParaRPr>
          </a:p>
          <a:p>
            <a:pPr marL="0" indent="0" defTabSz="790971">
              <a:buClr>
                <a:srgbClr val="FF0000"/>
              </a:buClr>
              <a:buNone/>
              <a:defRPr/>
            </a:pPr>
            <a:r>
              <a:rPr lang="en-GB" altLang="fr-FR" sz="1404" dirty="0">
                <a:solidFill>
                  <a:srgbClr val="000000"/>
                </a:solidFill>
                <a:latin typeface="Arial"/>
                <a:cs typeface="Arial"/>
              </a:rPr>
              <a:t> </a:t>
            </a: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Independent Model review</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Recurrent consensus rejections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Material IPV compared to Fair value adjustments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Collateral disputes</a:t>
            </a:r>
          </a:p>
          <a:p>
            <a:pPr>
              <a:buClr>
                <a:srgbClr val="FF0000"/>
              </a:buClr>
              <a:buFont typeface="Wingdings" panose="05000000000000000000" pitchFamily="2" charset="2"/>
              <a:buChar char="q"/>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Unanticipated /unexplained inception or close out P&amp;L</a:t>
            </a:r>
          </a:p>
          <a:p>
            <a:pPr marL="0" indent="0">
              <a:buClr>
                <a:srgbClr val="FF0000"/>
              </a:buClr>
              <a:buNone/>
            </a:pPr>
            <a:r>
              <a:rPr lang="en-GB" altLang="fr-FR" sz="1404" dirty="0">
                <a:solidFill>
                  <a:srgbClr val="000000"/>
                </a:solidFill>
                <a:latin typeface="Arial"/>
                <a:cs typeface="Arial"/>
              </a:rPr>
              <a:t> </a:t>
            </a: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Daily P&amp;L persistent slippage</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High / Low Hit ratios observed in competitive auctions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Market Intelligence</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85623"/>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5D25D0C7-019E-69C9-B065-23F688E7448A}"/>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41</a:t>
            </a:r>
          </a:p>
        </p:txBody>
      </p:sp>
    </p:spTree>
    <p:extLst>
      <p:ext uri="{BB962C8B-B14F-4D97-AF65-F5344CB8AC3E}">
        <p14:creationId xmlns:p14="http://schemas.microsoft.com/office/powerpoint/2010/main" val="1091957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750357" y="1715764"/>
            <a:ext cx="8085299" cy="376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Resolutions</a:t>
            </a:r>
          </a:p>
          <a:p>
            <a:pPr marL="0" indent="0" defTabSz="790971">
              <a:buClr>
                <a:srgbClr val="FF0000"/>
              </a:buClr>
              <a:buNone/>
              <a:defRPr/>
            </a:pPr>
            <a:endParaRPr lang="en-GB" altLang="fr-FR" sz="1404" dirty="0">
              <a:solidFill>
                <a:srgbClr val="000000"/>
              </a:solidFill>
              <a:latin typeface="Arial"/>
              <a:cs typeface="Arial"/>
            </a:endParaRPr>
          </a:p>
          <a:p>
            <a:pPr marL="0" indent="0" defTabSz="790971">
              <a:buClr>
                <a:srgbClr val="FF0000"/>
              </a:buClr>
              <a:buNone/>
              <a:defRPr/>
            </a:pPr>
            <a:r>
              <a:rPr lang="en-GB" altLang="fr-FR" sz="1404" dirty="0">
                <a:solidFill>
                  <a:srgbClr val="000000"/>
                </a:solidFill>
                <a:latin typeface="Arial"/>
                <a:cs typeface="Arial"/>
              </a:rPr>
              <a:t> </a:t>
            </a: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Shifting exotic parameters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Removing long optionality</a:t>
            </a:r>
          </a:p>
          <a:p>
            <a:pPr marL="0" indent="0" defTabSz="790971">
              <a:buClr>
                <a:srgbClr val="FF0000"/>
              </a:buClr>
              <a:buNone/>
              <a:defRPr/>
            </a:pPr>
            <a:r>
              <a:rPr lang="en-GB" altLang="fr-FR" sz="1404" dirty="0">
                <a:solidFill>
                  <a:srgbClr val="000000"/>
                </a:solidFill>
                <a:latin typeface="Arial"/>
                <a:cs typeface="Arial"/>
              </a:rPr>
              <a:t> </a:t>
            </a: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Alternative pricing on a representative sample of trades / on the entire portfolio</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Extrapolating prices dispersion derived from exotic contributions to consensus </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Enhanced numerical resolution </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No Model risk AVA consensus available yet</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lvl="0">
              <a:buClr>
                <a:srgbClr val="FF0000"/>
              </a:buClr>
              <a:buFont typeface="Wingdings" panose="05000000000000000000" pitchFamily="2" charset="2"/>
              <a:buChar char="q"/>
            </a:pPr>
            <a:r>
              <a:rPr lang="en-GB" altLang="fr-FR" sz="1404" dirty="0">
                <a:solidFill>
                  <a:srgbClr val="000000"/>
                </a:solidFill>
                <a:latin typeface="Arial"/>
                <a:cs typeface="Arial"/>
              </a:rPr>
              <a:t> Level of desired accuracy to be commensurate with the 90% confidence target</a:t>
            </a: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Boundary conditions may be considered,  however PVA should not be a worst case</a:t>
            </a:r>
          </a:p>
          <a:p>
            <a:pPr lvl="0">
              <a:buClr>
                <a:srgbClr val="FF0000"/>
              </a:buClr>
              <a:buFont typeface="Wingdings" panose="05000000000000000000" pitchFamily="2" charset="2"/>
              <a:buChar char="q"/>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C3928FB6-32C5-8F87-91C2-6C08F699F78B}"/>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42</a:t>
            </a:r>
          </a:p>
        </p:txBody>
      </p:sp>
    </p:spTree>
    <p:extLst>
      <p:ext uri="{BB962C8B-B14F-4D97-AF65-F5344CB8AC3E}">
        <p14:creationId xmlns:p14="http://schemas.microsoft.com/office/powerpoint/2010/main" val="3152032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742715" y="1998506"/>
            <a:ext cx="8085299" cy="41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802112" eaLnBrk="1" fontAlgn="auto" hangingPunct="1">
              <a:spcBef>
                <a:spcPts val="0"/>
              </a:spcBef>
              <a:spcAft>
                <a:spcPts val="0"/>
              </a:spcAft>
              <a:buClr>
                <a:srgbClr val="FF0000"/>
              </a:buClr>
              <a:buNone/>
            </a:pPr>
            <a:r>
              <a:rPr lang="en-US" altLang="fr-FR" sz="1754" b="1" dirty="0">
                <a:solidFill>
                  <a:srgbClr val="000000"/>
                </a:solidFill>
                <a:latin typeface="Cambria" panose="02040503050406030204" pitchFamily="18" charset="0"/>
                <a:cs typeface="Arial"/>
              </a:rPr>
              <a:t>Possible o</a:t>
            </a:r>
            <a:r>
              <a:rPr lang="en-US" altLang="fr-FR" sz="1754" b="1" dirty="0" err="1">
                <a:solidFill>
                  <a:srgbClr val="000000"/>
                </a:solidFill>
                <a:latin typeface="Cambria" panose="02040503050406030204" pitchFamily="18" charset="0"/>
                <a:cs typeface="Arial"/>
              </a:rPr>
              <a:t>verlap</a:t>
            </a:r>
            <a:r>
              <a:rPr lang="en-US" altLang="fr-FR" sz="1754" b="1" dirty="0">
                <a:solidFill>
                  <a:srgbClr val="000000"/>
                </a:solidFill>
                <a:latin typeface="Cambria" panose="02040503050406030204" pitchFamily="18" charset="0"/>
                <a:cs typeface="Arial"/>
              </a:rPr>
              <a:t> with or  collateral effect on other calculations</a:t>
            </a:r>
          </a:p>
          <a:p>
            <a:pPr marL="0" indent="0" defTabSz="790971">
              <a:buClr>
                <a:srgbClr val="FF0000"/>
              </a:buClr>
              <a:buNone/>
              <a:defRPr/>
            </a:pPr>
            <a:endParaRPr lang="en-GB" altLang="fr-FR" sz="1404" dirty="0">
              <a:solidFill>
                <a:srgbClr val="000000"/>
              </a:solidFill>
              <a:latin typeface="Arial"/>
              <a:cs typeface="Arial"/>
            </a:endParaRPr>
          </a:p>
          <a:p>
            <a:pPr marL="0" indent="0" defTabSz="790971">
              <a:buClr>
                <a:srgbClr val="FF0000"/>
              </a:buClr>
              <a:buNone/>
              <a:defRPr/>
            </a:pPr>
            <a:r>
              <a:rPr lang="en-GB" altLang="fr-FR" sz="1404" dirty="0">
                <a:solidFill>
                  <a:srgbClr val="000000"/>
                </a:solidFill>
                <a:latin typeface="Arial"/>
                <a:cs typeface="Arial"/>
              </a:rPr>
              <a:t> </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Bid Offer , as </a:t>
            </a:r>
            <a:r>
              <a:rPr lang="en-GB" altLang="fr-FR" sz="1404" dirty="0" err="1">
                <a:solidFill>
                  <a:srgbClr val="000000"/>
                </a:solidFill>
                <a:latin typeface="Arial"/>
                <a:cs typeface="Arial"/>
              </a:rPr>
              <a:t>greeks</a:t>
            </a:r>
            <a:r>
              <a:rPr lang="en-GB" altLang="fr-FR" sz="1404" dirty="0">
                <a:solidFill>
                  <a:srgbClr val="000000"/>
                </a:solidFill>
                <a:latin typeface="Arial"/>
                <a:cs typeface="Arial"/>
              </a:rPr>
              <a:t> are impacted</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P</a:t>
            </a:r>
            <a:r>
              <a:rPr lang="en-GB" altLang="fr-FR" sz="1404" dirty="0" err="1">
                <a:solidFill>
                  <a:srgbClr val="000000"/>
                </a:solidFill>
                <a:latin typeface="Arial"/>
                <a:cs typeface="Arial"/>
              </a:rPr>
              <a:t>arameters</a:t>
            </a:r>
            <a:r>
              <a:rPr lang="en-GB" altLang="fr-FR" sz="1404" dirty="0">
                <a:solidFill>
                  <a:srgbClr val="000000"/>
                </a:solidFill>
                <a:latin typeface="Arial"/>
                <a:cs typeface="Arial"/>
              </a:rPr>
              <a:t> uncertainty, as sensitivities may be removed</a:t>
            </a:r>
          </a:p>
          <a:p>
            <a:pPr marL="0" indent="0" defTabSz="790971">
              <a:buClr>
                <a:srgbClr val="FF0000"/>
              </a:buClr>
              <a:buNone/>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r>
              <a:rPr lang="en-GB" altLang="fr-FR" sz="1404" dirty="0">
                <a:solidFill>
                  <a:srgbClr val="000000"/>
                </a:solidFill>
                <a:latin typeface="Arial"/>
                <a:cs typeface="Arial"/>
              </a:rPr>
              <a:t> M</a:t>
            </a:r>
            <a:r>
              <a:rPr lang="en-GB" altLang="fr-FR" sz="1404" dirty="0" err="1">
                <a:solidFill>
                  <a:srgbClr val="000000"/>
                </a:solidFill>
                <a:latin typeface="Arial"/>
                <a:cs typeface="Arial"/>
              </a:rPr>
              <a:t>arket</a:t>
            </a:r>
            <a:r>
              <a:rPr lang="en-GB" altLang="fr-FR" sz="1404" dirty="0">
                <a:solidFill>
                  <a:srgbClr val="000000"/>
                </a:solidFill>
                <a:latin typeface="Arial"/>
                <a:cs typeface="Arial"/>
              </a:rPr>
              <a:t> risk RWA, as risk profile may be reduced</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a:t>
            </a:r>
            <a:r>
              <a:rPr lang="en-GB" altLang="fr-FR" sz="1404" dirty="0" err="1">
                <a:solidFill>
                  <a:srgbClr val="000000"/>
                </a:solidFill>
                <a:latin typeface="Arial"/>
                <a:cs typeface="Arial"/>
              </a:rPr>
              <a:t>Modellability</a:t>
            </a:r>
            <a:r>
              <a:rPr lang="en-GB" altLang="fr-FR" sz="1404" dirty="0">
                <a:solidFill>
                  <a:srgbClr val="000000"/>
                </a:solidFill>
                <a:latin typeface="Arial"/>
                <a:cs typeface="Arial"/>
              </a:rPr>
              <a:t> ? (FRTB)</a:t>
            </a:r>
          </a:p>
          <a:p>
            <a:pPr>
              <a:buClr>
                <a:srgbClr val="FF0000"/>
              </a:buClr>
              <a:buFont typeface="Wingdings" panose="05000000000000000000" pitchFamily="2" charset="2"/>
              <a:buChar char="q"/>
            </a:pPr>
            <a:endParaRPr lang="en-GB" altLang="fr-FR" sz="1404" dirty="0">
              <a:solidFill>
                <a:srgbClr val="000000"/>
              </a:solidFill>
              <a:latin typeface="Arial"/>
              <a:cs typeface="Arial"/>
            </a:endParaRPr>
          </a:p>
          <a:p>
            <a:pPr>
              <a:buClr>
                <a:srgbClr val="FF0000"/>
              </a:buClr>
              <a:buFont typeface="Wingdings" panose="05000000000000000000" pitchFamily="2" charset="2"/>
              <a:buChar char="q"/>
            </a:pPr>
            <a:r>
              <a:rPr lang="en-GB" altLang="fr-FR" sz="1404" dirty="0">
                <a:solidFill>
                  <a:srgbClr val="000000"/>
                </a:solidFill>
                <a:latin typeface="Arial"/>
                <a:cs typeface="Arial"/>
              </a:rPr>
              <a:t> Frontier with accounting rules?</a:t>
            </a: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defTabSz="790971">
              <a:buClr>
                <a:srgbClr val="FF0000"/>
              </a:buClr>
              <a:buFont typeface="Wingdings" panose="05000000000000000000" pitchFamily="2" charset="2"/>
              <a:buChar char="q"/>
              <a:defRPr/>
            </a:pPr>
            <a:endParaRPr lang="en-GB" altLang="fr-FR" sz="1404" dirty="0">
              <a:solidFill>
                <a:srgbClr val="000000"/>
              </a:solidFill>
              <a:latin typeface="Arial"/>
              <a:cs typeface="Arial"/>
            </a:endParaRP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742716" y="113055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EBA096BF-9F59-8D3F-FD03-EBD4183325E8}"/>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43</a:t>
            </a:r>
          </a:p>
        </p:txBody>
      </p:sp>
    </p:spTree>
    <p:extLst>
      <p:ext uri="{BB962C8B-B14F-4D97-AF65-F5344CB8AC3E}">
        <p14:creationId xmlns:p14="http://schemas.microsoft.com/office/powerpoint/2010/main" val="1086039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 name="Text Placeholder 236"/>
          <p:cNvSpPr>
            <a:spLocks noGrp="1"/>
          </p:cNvSpPr>
          <p:nvPr>
            <p:ph type="body" idx="10"/>
          </p:nvPr>
        </p:nvSpPr>
        <p:spPr>
          <a:xfrm>
            <a:off x="732155" y="762000"/>
            <a:ext cx="9182100" cy="2188210"/>
          </a:xfrm>
          <a:prstGeom prst="rect">
            <a:avLst/>
          </a:prstGeom>
          <a:noFill/>
          <a:ln w="0" cmpd="sng">
            <a:noFill/>
            <a:prstDash val="solid"/>
          </a:ln>
        </p:spPr>
        <p:txBody>
          <a:bodyPr vert="horz" lIns="0" tIns="11430" rIns="0" bIns="0" anchor="t"/>
          <a:lstStyle/>
          <a:p>
            <a:pPr marL="182880" marR="0" indent="0" algn="l">
              <a:lnSpc>
                <a:spcPts val="2500"/>
              </a:lnSpc>
              <a:spcAft>
                <a:spcPts val="0"/>
              </a:spcAft>
            </a:pPr>
            <a:r>
              <a:rPr lang="en-US" sz="2200" spc="0" dirty="0">
                <a:solidFill>
                  <a:srgbClr val="FF0000"/>
                </a:solidFill>
                <a:latin typeface="Arial" panose="02020603050405020304" pitchFamily="2"/>
              </a:rPr>
              <a:t> </a:t>
            </a:r>
          </a:p>
        </p:txBody>
      </p:sp>
      <p:sp>
        <p:nvSpPr>
          <p:cNvPr id="238" name="Text Placeholder 237"/>
          <p:cNvSpPr>
            <a:spLocks noGrp="1"/>
          </p:cNvSpPr>
          <p:nvPr>
            <p:ph type="body" idx="10"/>
          </p:nvPr>
        </p:nvSpPr>
        <p:spPr>
          <a:xfrm>
            <a:off x="1171030" y="2297982"/>
            <a:ext cx="8767514" cy="3930127"/>
          </a:xfrm>
          <a:prstGeom prst="rect">
            <a:avLst/>
          </a:prstGeom>
          <a:noFill/>
          <a:ln w="0" cmpd="sng">
            <a:noFill/>
            <a:prstDash val="solid"/>
          </a:ln>
        </p:spPr>
        <p:txBody>
          <a:bodyPr vert="horz" lIns="0" tIns="165735" rIns="0" bIns="0" anchor="t">
            <a:noAutofit/>
          </a:bodyPr>
          <a:lstStyle/>
          <a:p>
            <a:pPr marL="483870" marR="320040" indent="26670" algn="just">
              <a:lnSpc>
                <a:spcPts val="1400"/>
              </a:lnSpc>
              <a:spcBef>
                <a:spcPts val="570"/>
              </a:spcBef>
              <a:spcAft>
                <a:spcPts val="0"/>
              </a:spcAft>
            </a:pPr>
            <a:endParaRPr lang="en-US" sz="1600" b="1" spc="-20"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fr-FR" dirty="0">
                <a:solidFill>
                  <a:srgbClr val="000000"/>
                </a:solidFill>
                <a:latin typeface="Arial" panose="020B0604020202020204" pitchFamily="34" charset="0"/>
                <a:cs typeface="Arial" panose="020B0604020202020204" pitchFamily="34" charset="0"/>
              </a:rPr>
              <a:t>Captures </a:t>
            </a:r>
            <a:r>
              <a:rPr lang="fr-FR" dirty="0" err="1">
                <a:solidFill>
                  <a:srgbClr val="000000"/>
                </a:solidFill>
                <a:latin typeface="Arial" panose="020B0604020202020204" pitchFamily="34" charset="0"/>
                <a:cs typeface="Arial" panose="020B0604020202020204" pitchFamily="34" charset="0"/>
              </a:rPr>
              <a:t>remote</a:t>
            </a:r>
            <a:r>
              <a:rPr lang="fr-FR" dirty="0">
                <a:solidFill>
                  <a:srgbClr val="000000"/>
                </a:solidFill>
                <a:latin typeface="Arial" panose="020B0604020202020204" pitchFamily="34" charset="0"/>
                <a:cs typeface="Arial" panose="020B0604020202020204" pitchFamily="34" charset="0"/>
              </a:rPr>
              <a:t> / </a:t>
            </a:r>
            <a:r>
              <a:rPr lang="fr-FR" dirty="0" err="1">
                <a:solidFill>
                  <a:srgbClr val="000000"/>
                </a:solidFill>
                <a:latin typeface="Arial" panose="020B0604020202020204" pitchFamily="34" charset="0"/>
                <a:cs typeface="Arial" panose="020B0604020202020204" pitchFamily="34" charset="0"/>
              </a:rPr>
              <a:t>tail</a:t>
            </a:r>
            <a:r>
              <a:rPr lang="fr-FR" dirty="0">
                <a:solidFill>
                  <a:srgbClr val="000000"/>
                </a:solidFill>
                <a:latin typeface="Arial" panose="020B0604020202020204" pitchFamily="34" charset="0"/>
                <a:cs typeface="Arial" panose="020B0604020202020204" pitchFamily="34" charset="0"/>
              </a:rPr>
              <a:t> model </a:t>
            </a:r>
            <a:r>
              <a:rPr lang="fr-FR" dirty="0" err="1">
                <a:solidFill>
                  <a:srgbClr val="000000"/>
                </a:solidFill>
                <a:latin typeface="Arial" panose="020B0604020202020204" pitchFamily="34" charset="0"/>
                <a:cs typeface="Arial" panose="020B0604020202020204" pitchFamily="34" charset="0"/>
              </a:rPr>
              <a:t>risk</a:t>
            </a: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fr-FR" dirty="0">
                <a:solidFill>
                  <a:srgbClr val="000000"/>
                </a:solidFill>
                <a:latin typeface="Arial" panose="020B0604020202020204" pitchFamily="34" charset="0"/>
                <a:cs typeface="Arial" panose="020B0604020202020204" pitchFamily="34" charset="0"/>
              </a:rPr>
              <a:t>Applicable to </a:t>
            </a:r>
            <a:r>
              <a:rPr lang="fr-FR" dirty="0" err="1">
                <a:solidFill>
                  <a:srgbClr val="000000"/>
                </a:solidFill>
                <a:latin typeface="Arial" panose="020B0604020202020204" pitchFamily="34" charset="0"/>
                <a:cs typeface="Arial" panose="020B0604020202020204" pitchFamily="34" charset="0"/>
              </a:rPr>
              <a:t>cutting</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edge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pricing</a:t>
            </a:r>
            <a:r>
              <a:rPr lang="fr-FR" dirty="0">
                <a:solidFill>
                  <a:srgbClr val="000000"/>
                </a:solidFill>
                <a:latin typeface="Arial" panose="020B0604020202020204" pitchFamily="34" charset="0"/>
                <a:cs typeface="Arial" panose="020B0604020202020204" pitchFamily="34" charset="0"/>
              </a:rPr>
              <a:t> / </a:t>
            </a:r>
            <a:r>
              <a:rPr lang="fr-FR" dirty="0" err="1">
                <a:solidFill>
                  <a:srgbClr val="000000"/>
                </a:solidFill>
                <a:latin typeface="Arial" panose="020B0604020202020204" pitchFamily="34" charset="0"/>
                <a:cs typeface="Arial" panose="020B0604020202020204" pitchFamily="34" charset="0"/>
              </a:rPr>
              <a:t>emerging</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modelling</a:t>
            </a: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fr-FR" dirty="0" err="1">
                <a:solidFill>
                  <a:srgbClr val="000000"/>
                </a:solidFill>
                <a:latin typeface="Arial" panose="020B0604020202020204" pitchFamily="34" charset="0"/>
                <a:cs typeface="Arial" panose="020B0604020202020204" pitchFamily="34" charset="0"/>
              </a:rPr>
              <a:t>Cautionary</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step</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before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implementing</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FVAs</a:t>
            </a: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fr-FR" dirty="0" err="1">
                <a:solidFill>
                  <a:srgbClr val="000000"/>
                </a:solidFill>
                <a:latin typeface="Arial" panose="020B0604020202020204" pitchFamily="34" charset="0"/>
                <a:cs typeface="Arial" panose="020B0604020202020204" pitchFamily="34" charset="0"/>
              </a:rPr>
              <a:t>Reflects</a:t>
            </a:r>
            <a:r>
              <a:rPr lang="fr-FR" dirty="0">
                <a:solidFill>
                  <a:srgbClr val="000000"/>
                </a:solidFill>
                <a:latin typeface="Arial" panose="020B0604020202020204" pitchFamily="34" charset="0"/>
                <a:cs typeface="Arial" panose="020B0604020202020204" pitchFamily="34" charset="0"/>
              </a:rPr>
              <a:t> and </a:t>
            </a:r>
            <a:r>
              <a:rPr lang="fr-FR" dirty="0" err="1">
                <a:solidFill>
                  <a:srgbClr val="000000"/>
                </a:solidFill>
                <a:latin typeface="Arial" panose="020B0604020202020204" pitchFamily="34" charset="0"/>
                <a:cs typeface="Arial" panose="020B0604020202020204" pitchFamily="34" charset="0"/>
              </a:rPr>
              <a:t>addresses</a:t>
            </a:r>
            <a:r>
              <a:rPr lang="fr-FR" dirty="0">
                <a:solidFill>
                  <a:srgbClr val="000000"/>
                </a:solidFill>
                <a:latin typeface="Arial" panose="020B0604020202020204" pitchFamily="34" charset="0"/>
                <a:cs typeface="Arial" panose="020B0604020202020204" pitchFamily="34" charset="0"/>
              </a:rPr>
              <a:t> 2LOD </a:t>
            </a:r>
            <a:r>
              <a:rPr lang="fr-FR" dirty="0" err="1">
                <a:solidFill>
                  <a:srgbClr val="000000"/>
                </a:solidFill>
                <a:latin typeface="Arial" panose="020B0604020202020204" pitchFamily="34" charset="0"/>
                <a:cs typeface="Arial" panose="020B0604020202020204" pitchFamily="34" charset="0"/>
              </a:rPr>
              <a:t>recommendations</a:t>
            </a:r>
            <a:r>
              <a:rPr lang="fr-FR" dirty="0">
                <a:solidFill>
                  <a:srgbClr val="000000"/>
                </a:solidFill>
                <a:latin typeface="Arial" panose="020B0604020202020204" pitchFamily="34" charset="0"/>
                <a:cs typeface="Arial" panose="020B0604020202020204" pitchFamily="34" charset="0"/>
              </a:rPr>
              <a:t> and Subjectives </a:t>
            </a: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fr-FR" dirty="0" err="1">
                <a:solidFill>
                  <a:srgbClr val="000000"/>
                </a:solidFill>
                <a:latin typeface="Arial" panose="020B0604020202020204" pitchFamily="34" charset="0"/>
                <a:cs typeface="Arial" panose="020B0604020202020204" pitchFamily="34" charset="0"/>
              </a:rPr>
              <a:t>Regulation</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require</a:t>
            </a:r>
            <a:r>
              <a:rPr lang="fr-FR" dirty="0">
                <a:solidFill>
                  <a:srgbClr val="000000"/>
                </a:solidFill>
                <a:latin typeface="Arial" panose="020B0604020202020204" pitchFamily="34" charset="0"/>
                <a:cs typeface="Arial" panose="020B0604020202020204" pitchFamily="34" charset="0"/>
              </a:rPr>
              <a:t> multiple alternative </a:t>
            </a:r>
            <a:r>
              <a:rPr lang="fr-FR" dirty="0" err="1">
                <a:solidFill>
                  <a:srgbClr val="000000"/>
                </a:solidFill>
                <a:latin typeface="Arial" panose="020B0604020202020204" pitchFamily="34" charset="0"/>
                <a:cs typeface="Arial" panose="020B0604020202020204" pitchFamily="34" charset="0"/>
              </a:rPr>
              <a:t>models</a:t>
            </a:r>
            <a:r>
              <a:rPr lang="fr-FR" dirty="0">
                <a:solidFill>
                  <a:srgbClr val="000000"/>
                </a:solidFill>
                <a:latin typeface="Arial" panose="020B0604020202020204" pitchFamily="34" charset="0"/>
                <a:cs typeface="Arial" panose="020B0604020202020204" pitchFamily="34" charset="0"/>
              </a:rPr>
              <a:t> to </a:t>
            </a:r>
            <a:r>
              <a:rPr lang="fr-FR" dirty="0" err="1">
                <a:solidFill>
                  <a:srgbClr val="000000"/>
                </a:solidFill>
                <a:latin typeface="Arial" panose="020B0604020202020204" pitchFamily="34" charset="0"/>
                <a:cs typeface="Arial" panose="020B0604020202020204" pitchFamily="34" charset="0"/>
              </a:rPr>
              <a:t>be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tested</a:t>
            </a: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endParaRPr lang="fr-FR"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570"/>
              </a:spcBef>
              <a:spcAft>
                <a:spcPts val="0"/>
              </a:spcAft>
              <a:buClr>
                <a:srgbClr val="FF0000"/>
              </a:buClr>
              <a:buFont typeface="Wingdings" panose="05000000000000000000" pitchFamily="2" charset="2"/>
              <a:buChar char="q"/>
            </a:pPr>
            <a:r>
              <a:rPr lang="fr-FR" dirty="0">
                <a:solidFill>
                  <a:srgbClr val="000000"/>
                </a:solidFill>
                <a:latin typeface="Arial" panose="020B0604020202020204" pitchFamily="34" charset="0"/>
                <a:cs typeface="Arial" panose="020B0604020202020204" pitchFamily="34" charset="0"/>
              </a:rPr>
              <a:t>An </a:t>
            </a:r>
            <a:r>
              <a:rPr lang="fr-FR" dirty="0" err="1">
                <a:solidFill>
                  <a:srgbClr val="000000"/>
                </a:solidFill>
                <a:latin typeface="Arial" panose="020B0604020202020204" pitchFamily="34" charset="0"/>
                <a:cs typeface="Arial" panose="020B0604020202020204" pitchFamily="34" charset="0"/>
              </a:rPr>
              <a:t>appropriate</a:t>
            </a:r>
            <a:r>
              <a:rPr lang="fr-FR" dirty="0">
                <a:solidFill>
                  <a:srgbClr val="000000"/>
                </a:solidFill>
                <a:latin typeface="Arial" panose="020B0604020202020204" pitchFamily="34" charset="0"/>
                <a:cs typeface="Arial" panose="020B0604020202020204" pitchFamily="34" charset="0"/>
              </a:rPr>
              <a:t> quantitative </a:t>
            </a:r>
            <a:r>
              <a:rPr lang="fr-FR" dirty="0" err="1">
                <a:solidFill>
                  <a:srgbClr val="000000"/>
                </a:solidFill>
                <a:latin typeface="Arial" panose="020B0604020202020204" pitchFamily="34" charset="0"/>
                <a:cs typeface="Arial" panose="020B0604020202020204" pitchFamily="34" charset="0"/>
              </a:rPr>
              <a:t>measure</a:t>
            </a:r>
            <a:r>
              <a:rPr lang="fr-FR" dirty="0">
                <a:solidFill>
                  <a:srgbClr val="000000"/>
                </a:solidFill>
                <a:latin typeface="Arial" panose="020B0604020202020204" pitchFamily="34" charset="0"/>
                <a:cs typeface="Arial" panose="020B0604020202020204" pitchFamily="34" charset="0"/>
              </a:rPr>
              <a:t> of model </a:t>
            </a:r>
            <a:r>
              <a:rPr lang="fr-FR" dirty="0" err="1">
                <a:solidFill>
                  <a:srgbClr val="000000"/>
                </a:solidFill>
                <a:latin typeface="Arial" panose="020B0604020202020204" pitchFamily="34" charset="0"/>
                <a:cs typeface="Arial" panose="020B0604020202020204" pitchFamily="34" charset="0"/>
              </a:rPr>
              <a:t>risk</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amenable</a:t>
            </a:r>
            <a:r>
              <a:rPr lang="fr-FR" dirty="0">
                <a:solidFill>
                  <a:srgbClr val="000000"/>
                </a:solidFill>
                <a:latin typeface="Arial" panose="020B0604020202020204" pitchFamily="34" charset="0"/>
                <a:cs typeface="Arial" panose="020B0604020202020204" pitchFamily="34" charset="0"/>
              </a:rPr>
              <a:t> to </a:t>
            </a:r>
            <a:r>
              <a:rPr lang="fr-FR" dirty="0" err="1">
                <a:solidFill>
                  <a:srgbClr val="000000"/>
                </a:solidFill>
                <a:latin typeface="Arial" panose="020B0604020202020204" pitchFamily="34" charset="0"/>
                <a:cs typeface="Arial" panose="020B0604020202020204" pitchFamily="34" charset="0"/>
              </a:rPr>
              <a:t>risk</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appetite</a:t>
            </a:r>
            <a:endParaRPr lang="en-US" dirty="0">
              <a:solidFill>
                <a:srgbClr val="000000"/>
              </a:solidFill>
              <a:latin typeface="Arial" panose="020B0604020202020204" pitchFamily="34" charset="0"/>
              <a:cs typeface="Arial" panose="020B0604020202020204" pitchFamily="34" charset="0"/>
            </a:endParaRPr>
          </a:p>
          <a:p>
            <a:pPr marR="320040" algn="just">
              <a:lnSpc>
                <a:spcPts val="1400"/>
              </a:lnSpc>
              <a:spcBef>
                <a:spcPts val="570"/>
              </a:spcBef>
              <a:spcAft>
                <a:spcPts val="0"/>
              </a:spcAft>
              <a:buClr>
                <a:srgbClr val="FF0000"/>
              </a:buClr>
            </a:pPr>
            <a:endParaRPr lang="en-US" dirty="0">
              <a:solidFill>
                <a:srgbClr val="000000"/>
              </a:solidFill>
              <a:latin typeface="Arial" panose="020B0604020202020204" pitchFamily="34" charset="0"/>
              <a:cs typeface="Arial" panose="020B0604020202020204" pitchFamily="34" charset="0"/>
            </a:endParaRPr>
          </a:p>
          <a:p>
            <a:pPr marR="0" algn="just">
              <a:lnSpc>
                <a:spcPts val="1500"/>
              </a:lnSpc>
              <a:spcBef>
                <a:spcPts val="380"/>
              </a:spcBef>
              <a:spcAft>
                <a:spcPts val="0"/>
              </a:spcAft>
              <a:buClr>
                <a:srgbClr val="FF0000"/>
              </a:buClr>
            </a:pPr>
            <a:endParaRPr lang="en-US" spc="0" dirty="0">
              <a:solidFill>
                <a:srgbClr val="000000"/>
              </a:solidFill>
              <a:latin typeface="Arial" panose="020B0604020202020204" pitchFamily="34" charset="0"/>
              <a:cs typeface="Arial" panose="020B0604020202020204" pitchFamily="34" charset="0"/>
            </a:endParaRPr>
          </a:p>
          <a:p>
            <a:pPr marR="0" algn="just">
              <a:lnSpc>
                <a:spcPts val="1500"/>
              </a:lnSpc>
              <a:spcBef>
                <a:spcPts val="380"/>
              </a:spcBef>
              <a:spcAft>
                <a:spcPts val="0"/>
              </a:spcAft>
              <a:buClr>
                <a:srgbClr val="FF0000"/>
              </a:buClr>
            </a:pPr>
            <a:endParaRPr lang="en-US" sz="1600" spc="0" dirty="0">
              <a:solidFill>
                <a:srgbClr val="000000"/>
              </a:solidFill>
              <a:latin typeface="Arial" panose="020B0604020202020204" pitchFamily="34" charset="0"/>
              <a:cs typeface="Arial" panose="020B0604020202020204" pitchFamily="34" charset="0"/>
            </a:endParaRPr>
          </a:p>
          <a:p>
            <a:pPr marL="36000" marR="320040" indent="-285750" algn="just">
              <a:lnSpc>
                <a:spcPts val="1400"/>
              </a:lnSpc>
              <a:spcBef>
                <a:spcPts val="440"/>
              </a:spcBef>
              <a:spcAft>
                <a:spcPts val="0"/>
              </a:spcAft>
              <a:buClr>
                <a:srgbClr val="FF0000"/>
              </a:buClr>
              <a:buFont typeface="Wingdings" panose="05000000000000000000" pitchFamily="2" charset="2"/>
              <a:buChar char="q"/>
            </a:pPr>
            <a:endParaRPr lang="en-US" sz="1600" spc="0" dirty="0">
              <a:solidFill>
                <a:srgbClr val="000000"/>
              </a:solidFill>
              <a:latin typeface="Arial" panose="020B0604020202020204" pitchFamily="34" charset="0"/>
              <a:cs typeface="Arial" panose="020B0604020202020204" pitchFamily="34" charset="0"/>
            </a:endParaRPr>
          </a:p>
        </p:txBody>
      </p:sp>
      <p:sp>
        <p:nvSpPr>
          <p:cNvPr id="240" name="Text Placeholder 239"/>
          <p:cNvSpPr>
            <a:spLocks noGrp="1"/>
          </p:cNvSpPr>
          <p:nvPr>
            <p:ph type="body" idx="10"/>
          </p:nvPr>
        </p:nvSpPr>
        <p:spPr>
          <a:xfrm>
            <a:off x="9451949" y="6913880"/>
            <a:ext cx="462305" cy="45719"/>
          </a:xfrm>
          <a:prstGeom prst="rect">
            <a:avLst/>
          </a:prstGeom>
          <a:noFill/>
          <a:ln w="0" cmpd="sng">
            <a:noFill/>
            <a:prstDash val="solid"/>
          </a:ln>
        </p:spPr>
        <p:txBody>
          <a:bodyPr vert="horz" lIns="0" tIns="678180" rIns="0" bIns="0" anchor="t"/>
          <a:lstStyle/>
          <a:p>
            <a:pPr marL="6629400" marR="0" indent="0" algn="l">
              <a:lnSpc>
                <a:spcPts val="1000"/>
              </a:lnSpc>
              <a:spcAft>
                <a:spcPts val="65"/>
              </a:spcAft>
            </a:pPr>
            <a:r>
              <a:rPr lang="fr-FR" sz="900" spc="204" dirty="0">
                <a:solidFill>
                  <a:srgbClr val="000000"/>
                </a:solidFill>
                <a:latin typeface="Arial" panose="02020603050405020304" pitchFamily="2"/>
              </a:rPr>
              <a:t> </a:t>
            </a:r>
          </a:p>
        </p:txBody>
      </p:sp>
      <p:sp>
        <p:nvSpPr>
          <p:cNvPr id="7" name="Text Placeholder 160"/>
          <p:cNvSpPr>
            <a:spLocks noGrp="1"/>
          </p:cNvSpPr>
          <p:nvPr>
            <p:ph type="body" idx="10"/>
          </p:nvPr>
        </p:nvSpPr>
        <p:spPr>
          <a:xfrm>
            <a:off x="915382" y="769719"/>
            <a:ext cx="9184640" cy="417830"/>
          </a:xfrm>
          <a:prstGeom prst="rect">
            <a:avLst/>
          </a:prstGeom>
          <a:noFill/>
          <a:ln w="0" cmpd="sng">
            <a:noFill/>
            <a:prstDash val="solid"/>
          </a:ln>
        </p:spPr>
        <p:txBody>
          <a:bodyPr vert="horz" lIns="0" tIns="2540" rIns="0" bIns="0" anchor="t"/>
          <a:lstStyle/>
          <a:p>
            <a:pPr marL="137160" marR="0" indent="0" algn="l">
              <a:lnSpc>
                <a:spcPts val="2500"/>
              </a:lnSpc>
              <a:spcAft>
                <a:spcPts val="720"/>
              </a:spcAft>
            </a:pPr>
            <a:r>
              <a:rPr lang="en-US" sz="2200" spc="0" dirty="0">
                <a:solidFill>
                  <a:srgbClr val="FF0000"/>
                </a:solidFill>
                <a:latin typeface="Arial" panose="02020603050405020304" pitchFamily="2"/>
              </a:rPr>
              <a:t>Prudent Valuation/ Model Risk AVA</a:t>
            </a:r>
          </a:p>
        </p:txBody>
      </p:sp>
      <p:sp>
        <p:nvSpPr>
          <p:cNvPr id="8" name="Rectangle 7"/>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9" name="Espace réservé du numéro de diapositive 8"/>
          <p:cNvSpPr txBox="1">
            <a:spLocks/>
          </p:cNvSpPr>
          <p:nvPr/>
        </p:nvSpPr>
        <p:spPr>
          <a:xfrm>
            <a:off x="10216750" y="7171192"/>
            <a:ext cx="459336" cy="304487"/>
          </a:xfrm>
          <a:prstGeom prst="rect">
            <a:avLst/>
          </a:prstGeom>
          <a:noFill/>
          <a:ln w="0" cmpd="sng">
            <a:noFill/>
            <a:prstDash val="solid"/>
          </a:ln>
        </p:spPr>
        <p:txBody>
          <a:bodyPr vert="horz" lIns="0" tIns="0" rIns="0" bIns="0" anchor="t"/>
          <a:lstStyle/>
          <a:p>
            <a:fld id="{E77AC926-8AF3-4C4D-85FB-DAD81AC0A57A}" type="slidenum">
              <a:rPr lang="en-US" sz="1100" smtClean="0"/>
              <a:pPr/>
              <a:t>47</a:t>
            </a:fld>
            <a:endParaRPr lang="en-US" sz="1100" dirty="0"/>
          </a:p>
        </p:txBody>
      </p:sp>
    </p:spTree>
    <p:extLst>
      <p:ext uri="{BB962C8B-B14F-4D97-AF65-F5344CB8AC3E}">
        <p14:creationId xmlns:p14="http://schemas.microsoft.com/office/powerpoint/2010/main" val="3324736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  / CVA (Unearned Credit Spread) </a:t>
            </a:r>
          </a:p>
          <a:p>
            <a:pPr defTabSz="1022135">
              <a:defRPr/>
            </a:pPr>
            <a:r>
              <a:rPr lang="en-GB" altLang="fr-FR" sz="1930" dirty="0">
                <a:solidFill>
                  <a:srgbClr val="FF0000"/>
                </a:solidFill>
                <a:latin typeface="Arial"/>
                <a:cs typeface="Arial"/>
              </a:rPr>
              <a:t>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57999" y="1491769"/>
            <a:ext cx="8951240" cy="646331"/>
          </a:xfrm>
          <a:prstGeom prst="rect">
            <a:avLst/>
          </a:prstGeom>
        </p:spPr>
        <p:txBody>
          <a:bodyPr wrap="square">
            <a:spAutoFit/>
          </a:bodyPr>
          <a:lstStyle/>
          <a:p>
            <a:r>
              <a:rPr lang="fr-FR" dirty="0"/>
              <a:t>https://www.eba.europa.eu/documents/10180/950548/EBA+report+on+CCR+benchmarking+2014</a:t>
            </a:r>
          </a:p>
        </p:txBody>
      </p:sp>
      <p:pic>
        <p:nvPicPr>
          <p:cNvPr id="6" name="Image 5"/>
          <p:cNvPicPr>
            <a:picLocks noChangeAspect="1"/>
          </p:cNvPicPr>
          <p:nvPr/>
        </p:nvPicPr>
        <p:blipFill>
          <a:blip r:embed="rId2"/>
          <a:stretch>
            <a:fillRect/>
          </a:stretch>
        </p:blipFill>
        <p:spPr>
          <a:xfrm>
            <a:off x="1516203" y="1937458"/>
            <a:ext cx="6275263" cy="4730583"/>
          </a:xfrm>
          <a:prstGeom prst="rect">
            <a:avLst/>
          </a:prstGeom>
        </p:spPr>
      </p:pic>
      <p:sp>
        <p:nvSpPr>
          <p:cNvPr id="8" name="Espace réservé du numéro de diapositive 10">
            <a:extLst>
              <a:ext uri="{FF2B5EF4-FFF2-40B4-BE49-F238E27FC236}">
                <a16:creationId xmlns:a16="http://schemas.microsoft.com/office/drawing/2014/main" id="{5F45E77F-5E32-3725-1E62-E11996E177E5}"/>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45</a:t>
            </a:r>
          </a:p>
        </p:txBody>
      </p:sp>
    </p:spTree>
    <p:extLst>
      <p:ext uri="{BB962C8B-B14F-4D97-AF65-F5344CB8AC3E}">
        <p14:creationId xmlns:p14="http://schemas.microsoft.com/office/powerpoint/2010/main" val="87170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 </a:t>
            </a:r>
            <a:r>
              <a:rPr lang="en-GB" altLang="fr-FR" sz="1930" dirty="0">
                <a:solidFill>
                  <a:srgbClr val="FF0000"/>
                </a:solidFill>
                <a:latin typeface="Arial"/>
                <a:cs typeface="Arial"/>
              </a:rPr>
              <a:t>Model Risk AVAs  / CVA (Unearned Credit Spread) </a:t>
            </a:r>
          </a:p>
          <a:p>
            <a:pPr defTabSz="1022135">
              <a:defRPr/>
            </a:pPr>
            <a:r>
              <a:rPr lang="en-GB" altLang="fr-FR" sz="1930" dirty="0">
                <a:solidFill>
                  <a:srgbClr val="FF0000"/>
                </a:solidFill>
                <a:latin typeface="Arial"/>
                <a:cs typeface="Arial"/>
              </a:rPr>
              <a:t>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815384" y="1459140"/>
            <a:ext cx="8831720" cy="5255584"/>
          </a:xfrm>
          <a:prstGeom prst="rect">
            <a:avLst/>
          </a:prstGeom>
        </p:spPr>
      </p:pic>
      <p:sp>
        <p:nvSpPr>
          <p:cNvPr id="4" name="Rectangle 3"/>
          <p:cNvSpPr/>
          <p:nvPr/>
        </p:nvSpPr>
        <p:spPr>
          <a:xfrm>
            <a:off x="888038" y="1767386"/>
            <a:ext cx="7252358" cy="646331"/>
          </a:xfrm>
          <a:prstGeom prst="rect">
            <a:avLst/>
          </a:prstGeom>
        </p:spPr>
        <p:txBody>
          <a:bodyPr wrap="square">
            <a:spAutoFit/>
          </a:bodyPr>
          <a:lstStyle/>
          <a:p>
            <a:r>
              <a:rPr lang="fr-FR" dirty="0"/>
              <a:t>https://www.eba.europa.eu/documents/10180/950548/EBA+Report+on+CVA.pdf</a:t>
            </a:r>
          </a:p>
        </p:txBody>
      </p:sp>
      <p:sp>
        <p:nvSpPr>
          <p:cNvPr id="8" name="Espace réservé du numéro de diapositive 10">
            <a:extLst>
              <a:ext uri="{FF2B5EF4-FFF2-40B4-BE49-F238E27FC236}">
                <a16:creationId xmlns:a16="http://schemas.microsoft.com/office/drawing/2014/main" id="{FE5CCDF1-B11B-25B8-98FF-891F08AFF940}"/>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46</a:t>
            </a:r>
          </a:p>
        </p:txBody>
      </p:sp>
    </p:spTree>
    <p:extLst>
      <p:ext uri="{BB962C8B-B14F-4D97-AF65-F5344CB8AC3E}">
        <p14:creationId xmlns:p14="http://schemas.microsoft.com/office/powerpoint/2010/main" val="413448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775D6AF7-E1F9-ED5B-5DC0-03717F8FC679}"/>
              </a:ext>
            </a:extLst>
          </p:cNvPr>
          <p:cNvSpPr txBox="1">
            <a:spLocks/>
          </p:cNvSpPr>
          <p:nvPr/>
        </p:nvSpPr>
        <p:spPr bwMode="auto">
          <a:xfrm>
            <a:off x="1123308" y="739025"/>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Arial"/>
                <a:ea typeface="+mj-ea"/>
                <a:cs typeface="+mj-cs"/>
              </a:rPr>
              <a:t>Trading Book</a:t>
            </a:r>
            <a:endParaRPr kumimoji="0" lang="en-US" sz="2200" b="1" i="0" u="none" strike="noStrike" kern="0" cap="none" spc="0" normalizeH="0" baseline="0" noProof="0" dirty="0">
              <a:ln>
                <a:noFill/>
              </a:ln>
              <a:solidFill>
                <a:srgbClr val="FF0000"/>
              </a:solidFill>
              <a:effectLst/>
              <a:uLnTx/>
              <a:uFillTx/>
              <a:latin typeface="Arial"/>
              <a:ea typeface="+mj-ea"/>
              <a:cs typeface="+mj-cs"/>
            </a:endParaRPr>
          </a:p>
        </p:txBody>
      </p:sp>
      <p:sp>
        <p:nvSpPr>
          <p:cNvPr id="35" name="Slide Number Placeholder 3">
            <a:extLst>
              <a:ext uri="{FF2B5EF4-FFF2-40B4-BE49-F238E27FC236}">
                <a16:creationId xmlns:a16="http://schemas.microsoft.com/office/drawing/2014/main" id="{2CC7131B-8026-1BF2-2580-3B87B751EDBB}"/>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E77AC926-8AF3-4C4D-85FB-DAD81AC0A57A}"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36" name="Picture 35">
            <a:extLst>
              <a:ext uri="{FF2B5EF4-FFF2-40B4-BE49-F238E27FC236}">
                <a16:creationId xmlns:a16="http://schemas.microsoft.com/office/drawing/2014/main" id="{F38C5CAD-7B3D-08FA-CA50-AAB79FA902AA}"/>
              </a:ext>
            </a:extLst>
          </p:cNvPr>
          <p:cNvPicPr>
            <a:picLocks noChangeAspect="1"/>
          </p:cNvPicPr>
          <p:nvPr/>
        </p:nvPicPr>
        <p:blipFill>
          <a:blip r:embed="rId2"/>
          <a:stretch>
            <a:fillRect/>
          </a:stretch>
        </p:blipFill>
        <p:spPr>
          <a:xfrm>
            <a:off x="1334604" y="1325210"/>
            <a:ext cx="7541282" cy="5505344"/>
          </a:xfrm>
          <a:prstGeom prst="rect">
            <a:avLst/>
          </a:prstGeom>
        </p:spPr>
      </p:pic>
      <p:sp>
        <p:nvSpPr>
          <p:cNvPr id="37" name="Footer Placeholder 6">
            <a:extLst>
              <a:ext uri="{FF2B5EF4-FFF2-40B4-BE49-F238E27FC236}">
                <a16:creationId xmlns:a16="http://schemas.microsoft.com/office/drawing/2014/main" id="{990A89B6-7E3C-4397-4F1F-A8563F119BC9}"/>
              </a:ext>
            </a:extLst>
          </p:cNvPr>
          <p:cNvSpPr txBox="1">
            <a:spLocks/>
          </p:cNvSpPr>
          <p:nvPr/>
        </p:nvSpPr>
        <p:spPr>
          <a:xfrm>
            <a:off x="3384550" y="6356350"/>
            <a:ext cx="3136900" cy="365125"/>
          </a:xfrm>
          <a:prstGeom prst="rect">
            <a:avLst/>
          </a:prstGeom>
        </p:spPr>
        <p:txBody>
          <a:bodyPr vert="horz" lIns="91440" tIns="45720" rIns="91440" bIns="45720" rtlCol="0" anchor="ctr"/>
          <a:lstStyle>
            <a:defPPr>
              <a:defRPr lang="en-US"/>
            </a:defPPr>
            <a:lvl1pPr algn="ctr" rtl="0" eaLnBrk="0" fontAlgn="base" hangingPunct="0">
              <a:spcBef>
                <a:spcPct val="50000"/>
              </a:spcBef>
              <a:spcAft>
                <a:spcPct val="0"/>
              </a:spcAft>
              <a:defRPr sz="1200" kern="1200">
                <a:solidFill>
                  <a:schemeClr val="tx1">
                    <a:tint val="75000"/>
                  </a:schemeClr>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1200" b="0" i="0" u="none" strike="noStrike" kern="1200" cap="none" spc="0" normalizeH="0" baseline="0" noProof="0">
              <a:ln>
                <a:noFill/>
              </a:ln>
              <a:solidFill>
                <a:srgbClr val="000000">
                  <a:tint val="75000"/>
                </a:srgbClr>
              </a:solidFill>
              <a:effectLst/>
              <a:uLnTx/>
              <a:uFillTx/>
              <a:latin typeface="Arial" pitchFamily="34" charset="0"/>
              <a:ea typeface="+mn-ea"/>
              <a:cs typeface="+mn-cs"/>
            </a:endParaRPr>
          </a:p>
        </p:txBody>
      </p:sp>
      <p:sp>
        <p:nvSpPr>
          <p:cNvPr id="38" name="Rectangle 37">
            <a:extLst>
              <a:ext uri="{FF2B5EF4-FFF2-40B4-BE49-F238E27FC236}">
                <a16:creationId xmlns:a16="http://schemas.microsoft.com/office/drawing/2014/main" id="{60FA34ED-A29B-1D4F-C343-11CD57721EFA}"/>
              </a:ext>
            </a:extLst>
          </p:cNvPr>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39" name="Espace réservé du numéro de diapositive 10">
            <a:extLst>
              <a:ext uri="{FF2B5EF4-FFF2-40B4-BE49-F238E27FC236}">
                <a16:creationId xmlns:a16="http://schemas.microsoft.com/office/drawing/2014/main" id="{A97C84DC-B28C-40FD-643E-C8E8ED1A60DA}"/>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5</a:t>
            </a:r>
          </a:p>
        </p:txBody>
      </p:sp>
    </p:spTree>
    <p:extLst>
      <p:ext uri="{BB962C8B-B14F-4D97-AF65-F5344CB8AC3E}">
        <p14:creationId xmlns:p14="http://schemas.microsoft.com/office/powerpoint/2010/main" val="2268174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806320" y="1959361"/>
            <a:ext cx="9395344" cy="438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a:buNone/>
            </a:pPr>
            <a:r>
              <a:rPr lang="fr-FR" sz="1754" b="1" dirty="0">
                <a:solidFill>
                  <a:srgbClr val="000000"/>
                </a:solidFill>
                <a:latin typeface="Arial" panose="020B0604020202020204" pitchFamily="34" charset="0"/>
                <a:cs typeface="Arial" panose="020B0604020202020204" pitchFamily="34" charset="0"/>
              </a:rPr>
              <a:t>Article 15 </a:t>
            </a:r>
            <a:r>
              <a:rPr lang="en-US" sz="1754" b="1" dirty="0">
                <a:solidFill>
                  <a:srgbClr val="000000"/>
                </a:solidFill>
                <a:latin typeface="Arial" panose="020B0604020202020204" pitchFamily="34" charset="0"/>
                <a:cs typeface="Arial" panose="020B0604020202020204" pitchFamily="34" charset="0"/>
              </a:rPr>
              <a:t>Calculation of Future administrative costs AVA </a:t>
            </a:r>
          </a:p>
          <a:p>
            <a:endParaRPr lang="en-US" sz="1754" dirty="0">
              <a:solidFill>
                <a:srgbClr val="000000"/>
              </a:solidFill>
              <a:latin typeface="Times New Roman" panose="02020603050405020304" pitchFamily="18" charset="0"/>
            </a:endParaRPr>
          </a:p>
          <a:p>
            <a:pPr>
              <a:buClr>
                <a:srgbClr val="FF0000"/>
              </a:buClr>
              <a:buFont typeface="Wingdings" panose="05000000000000000000" pitchFamily="2" charset="2"/>
              <a:buChar char="q"/>
            </a:pPr>
            <a:r>
              <a:rPr lang="en-US" sz="1754" dirty="0">
                <a:solidFill>
                  <a:srgbClr val="000000"/>
                </a:solidFill>
                <a:latin typeface="Times New Roman" panose="02020603050405020304" pitchFamily="18" charset="0"/>
              </a:rPr>
              <a:t> 1. Where an institution calculates market price uncertainty and close-out cost AVAs for a valuation exposure, which imply </a:t>
            </a:r>
            <a:r>
              <a:rPr lang="en-US" sz="1754" b="1" dirty="0">
                <a:solidFill>
                  <a:srgbClr val="000000"/>
                </a:solidFill>
                <a:latin typeface="Times New Roman" panose="02020603050405020304" pitchFamily="18" charset="0"/>
              </a:rPr>
              <a:t>fully exiting the exposure</a:t>
            </a:r>
            <a:r>
              <a:rPr lang="en-US" sz="1754" dirty="0">
                <a:solidFill>
                  <a:srgbClr val="000000"/>
                </a:solidFill>
                <a:latin typeface="Times New Roman" panose="02020603050405020304" pitchFamily="18" charset="0"/>
              </a:rPr>
              <a:t>, the institution may assess a zero AVA for future administrative costs. </a:t>
            </a:r>
          </a:p>
          <a:p>
            <a:endParaRPr lang="en-US" sz="1754" dirty="0">
              <a:solidFill>
                <a:srgbClr val="000000"/>
              </a:solidFill>
              <a:latin typeface="Times New Roman" panose="02020603050405020304" pitchFamily="18" charset="0"/>
            </a:endParaRPr>
          </a:p>
          <a:p>
            <a:pPr>
              <a:buClr>
                <a:srgbClr val="FF0000"/>
              </a:buClr>
              <a:buFont typeface="Wingdings" panose="05000000000000000000" pitchFamily="2" charset="2"/>
              <a:buChar char="q"/>
            </a:pPr>
            <a:r>
              <a:rPr lang="en-US" sz="1754" dirty="0">
                <a:solidFill>
                  <a:srgbClr val="000000"/>
                </a:solidFill>
                <a:latin typeface="Times New Roman" panose="02020603050405020304" pitchFamily="18" charset="0"/>
              </a:rPr>
              <a:t> 2. Where a valuation exposure cannot be shown to have a zero AVA according to paragraph 1, institutions shall calculate the future administrative cost AVA (‘</a:t>
            </a:r>
            <a:r>
              <a:rPr lang="en-US" sz="1754" i="1" dirty="0">
                <a:solidFill>
                  <a:srgbClr val="000000"/>
                </a:solidFill>
                <a:latin typeface="Times New Roman" panose="02020603050405020304" pitchFamily="18" charset="0"/>
              </a:rPr>
              <a:t>individual future administrative costs AVA’</a:t>
            </a:r>
            <a:r>
              <a:rPr lang="en-US" sz="1754" dirty="0">
                <a:solidFill>
                  <a:srgbClr val="000000"/>
                </a:solidFill>
                <a:latin typeface="Times New Roman" panose="02020603050405020304" pitchFamily="18" charset="0"/>
              </a:rPr>
              <a:t>) considering the administrative costs and </a:t>
            </a:r>
            <a:r>
              <a:rPr lang="en-US" sz="1754" b="1" dirty="0">
                <a:solidFill>
                  <a:srgbClr val="000000"/>
                </a:solidFill>
                <a:latin typeface="Times New Roman" panose="02020603050405020304" pitchFamily="18" charset="0"/>
              </a:rPr>
              <a:t>future hedging costs </a:t>
            </a:r>
            <a:r>
              <a:rPr lang="en-US" sz="1754" dirty="0">
                <a:solidFill>
                  <a:srgbClr val="000000"/>
                </a:solidFill>
                <a:latin typeface="Times New Roman" panose="02020603050405020304" pitchFamily="18" charset="0"/>
              </a:rPr>
              <a:t>over the expected life of the valuation exposures for which a direct exit price is not applied for the close-out costs AVA, discounted using a rate which approximates the risk free rate. </a:t>
            </a:r>
          </a:p>
          <a:p>
            <a:endParaRPr lang="en-US" sz="1754" dirty="0">
              <a:solidFill>
                <a:srgbClr val="000000"/>
              </a:solidFill>
              <a:latin typeface="Times New Roman" panose="02020603050405020304" pitchFamily="18" charset="0"/>
            </a:endParaRPr>
          </a:p>
          <a:p>
            <a:pPr>
              <a:buClr>
                <a:srgbClr val="FF0000"/>
              </a:buClr>
              <a:buFont typeface="Wingdings" panose="05000000000000000000" pitchFamily="2" charset="2"/>
              <a:buChar char="q"/>
            </a:pPr>
            <a:r>
              <a:rPr lang="en-US" sz="1579" dirty="0">
                <a:solidFill>
                  <a:srgbClr val="000000"/>
                </a:solidFill>
                <a:latin typeface="Times New Roman" panose="02020603050405020304" pitchFamily="18" charset="0"/>
              </a:rPr>
              <a:t> 3. </a:t>
            </a:r>
            <a:r>
              <a:rPr lang="en-US" sz="1754" dirty="0">
                <a:solidFill>
                  <a:srgbClr val="000000"/>
                </a:solidFill>
                <a:latin typeface="Times New Roman" panose="02020603050405020304" pitchFamily="18" charset="0"/>
              </a:rPr>
              <a:t>For the purposes of paragraph 2, administrative costs shall include all incremental staffing and fixed costs that will be incurred in managing the portfolio but a reduction in these costs may be assumed as the size of the portfolio reduces. </a:t>
            </a:r>
            <a:endParaRPr lang="fr-FR" sz="1404" dirty="0"/>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US" sz="2000" spc="0" dirty="0">
                <a:solidFill>
                  <a:srgbClr val="FF0000"/>
                </a:solidFill>
                <a:latin typeface="Arial" panose="02020603050405020304" pitchFamily="2"/>
              </a:rPr>
              <a:t>Prudent Valuation </a:t>
            </a:r>
            <a:r>
              <a:rPr lang="en-GB" altLang="fr-FR" sz="1930" dirty="0">
                <a:solidFill>
                  <a:srgbClr val="FF0000"/>
                </a:solidFill>
                <a:latin typeface="Arial"/>
                <a:cs typeface="Arial"/>
              </a:rPr>
              <a:t>/ Admin Cost AVA</a:t>
            </a:r>
          </a:p>
          <a:p>
            <a:pPr defTabSz="1022135">
              <a:defRPr/>
            </a:pPr>
            <a:endParaRPr lang="en-GB" altLang="fr-FR" sz="1930" dirty="0">
              <a:solidFill>
                <a:srgbClr val="FF0000"/>
              </a:solidFill>
              <a:latin typeface="Arial"/>
              <a:cs typeface="Arial"/>
            </a:endParaRPr>
          </a:p>
          <a:p>
            <a:pPr defTabSz="1022135">
              <a:defRPr/>
            </a:pPr>
            <a:r>
              <a:rPr lang="en-GB" altLang="fr-FR" sz="1930" dirty="0">
                <a:solidFill>
                  <a:srgbClr val="FF0000"/>
                </a:solidFill>
                <a:latin typeface="Arial"/>
                <a:cs typeface="Arial"/>
              </a:rPr>
              <a:t> </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10">
            <a:extLst>
              <a:ext uri="{FF2B5EF4-FFF2-40B4-BE49-F238E27FC236}">
                <a16:creationId xmlns:a16="http://schemas.microsoft.com/office/drawing/2014/main" id="{1360D14D-1D70-4CAD-EAE0-3884E0E7F927}"/>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47</a:t>
            </a:r>
          </a:p>
        </p:txBody>
      </p:sp>
    </p:spTree>
    <p:extLst>
      <p:ext uri="{BB962C8B-B14F-4D97-AF65-F5344CB8AC3E}">
        <p14:creationId xmlns:p14="http://schemas.microsoft.com/office/powerpoint/2010/main" val="3407938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603078" y="1403573"/>
            <a:ext cx="8316924" cy="5104859"/>
          </a:xfrm>
          <a:prstGeom prst="rect">
            <a:avLst/>
          </a:prstGeom>
        </p:spPr>
        <p:txBody>
          <a:bodyPr wrap="square">
            <a:spAutoFit/>
          </a:bodyPr>
          <a:lstStyle/>
          <a:p>
            <a:pPr marL="166688" marR="0" lvl="0" indent="-166688" algn="just" defTabSz="1073150" rtl="0" eaLnBrk="0" fontAlgn="base" latinLnBrk="0" hangingPunct="0">
              <a:lnSpc>
                <a:spcPct val="105000"/>
              </a:lnSpc>
              <a:spcBef>
                <a:spcPct val="52000"/>
              </a:spcBef>
              <a:spcAft>
                <a:spcPct val="0"/>
              </a:spcAft>
              <a:buClr>
                <a:srgbClr val="FF0000"/>
              </a:buClr>
              <a:buSzTx/>
              <a:buFont typeface="Symbol" pitchFamily="18" charset="2"/>
              <a:buChar char="·"/>
              <a:tabLst/>
              <a:defRPr/>
            </a:pPr>
            <a:endParaRPr kumimoji="0" lang="en-US" altLang="en-US" sz="1400" b="1" i="0" u="none" strike="noStrike" kern="0" cap="none" spc="0" normalizeH="0" baseline="0" noProof="0" dirty="0">
              <a:ln>
                <a:noFill/>
              </a:ln>
              <a:solidFill>
                <a:srgbClr val="000000"/>
              </a:solidFill>
              <a:effectLst/>
              <a:uLnTx/>
              <a:uFillTx/>
              <a:latin typeface="Arial"/>
              <a:ea typeface="+mn-ea"/>
              <a:cs typeface="+mn-cs"/>
            </a:endParaRP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fr-FR" altLang="en-US" dirty="0" err="1">
                <a:solidFill>
                  <a:srgbClr val="000000"/>
                </a:solidFill>
                <a:latin typeface="Arial"/>
                <a:ea typeface="+mn-ea"/>
                <a:cs typeface="+mn-cs"/>
              </a:rPr>
              <a:t>Calculation</a:t>
            </a:r>
            <a:r>
              <a:rPr lang="fr-FR" altLang="en-US" dirty="0">
                <a:solidFill>
                  <a:srgbClr val="000000"/>
                </a:solidFill>
                <a:latin typeface="Arial"/>
                <a:ea typeface="+mn-ea"/>
                <a:cs typeface="+mn-cs"/>
              </a:rPr>
              <a:t> </a:t>
            </a:r>
            <a:r>
              <a:rPr lang="fr-FR" altLang="en-US" dirty="0" err="1">
                <a:solidFill>
                  <a:srgbClr val="000000"/>
                </a:solidFill>
                <a:latin typeface="Arial"/>
                <a:ea typeface="+mn-ea"/>
                <a:cs typeface="+mn-cs"/>
              </a:rPr>
              <a:t>completeness</a:t>
            </a:r>
            <a:r>
              <a:rPr lang="fr-FR" altLang="en-US" dirty="0">
                <a:solidFill>
                  <a:srgbClr val="000000"/>
                </a:solidFill>
                <a:latin typeface="Arial"/>
                <a:ea typeface="+mn-ea"/>
                <a:cs typeface="+mn-cs"/>
              </a:rPr>
              <a:t> must </a:t>
            </a:r>
            <a:r>
              <a:rPr lang="fr-FR" altLang="en-US" dirty="0" err="1">
                <a:solidFill>
                  <a:srgbClr val="000000"/>
                </a:solidFill>
                <a:latin typeface="Arial"/>
                <a:ea typeface="+mn-ea"/>
                <a:cs typeface="+mn-cs"/>
              </a:rPr>
              <a:t>be</a:t>
            </a:r>
            <a:r>
              <a:rPr lang="fr-FR" altLang="en-US" dirty="0">
                <a:solidFill>
                  <a:srgbClr val="000000"/>
                </a:solidFill>
                <a:latin typeface="Arial"/>
                <a:ea typeface="+mn-ea"/>
                <a:cs typeface="+mn-cs"/>
              </a:rPr>
              <a:t> </a:t>
            </a:r>
            <a:r>
              <a:rPr lang="fr-FR" altLang="en-US" dirty="0" err="1">
                <a:solidFill>
                  <a:srgbClr val="000000"/>
                </a:solidFill>
                <a:latin typeface="Arial"/>
                <a:ea typeface="+mn-ea"/>
                <a:cs typeface="+mn-cs"/>
              </a:rPr>
              <a:t>evidenced</a:t>
            </a:r>
            <a:endParaRPr kumimoji="0" lang="en-US" altLang="en-US" i="0" u="none" strike="noStrike" kern="0" cap="none" spc="0" normalizeH="0" baseline="0" noProof="0" dirty="0">
              <a:ln>
                <a:noFill/>
              </a:ln>
              <a:solidFill>
                <a:srgbClr val="000000"/>
              </a:solidFill>
              <a:effectLst/>
              <a:uLnTx/>
              <a:uFillTx/>
              <a:latin typeface="Arial"/>
              <a:ea typeface="+mn-ea"/>
              <a:cs typeface="+mn-cs"/>
            </a:endParaRP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en-US" altLang="en-US" dirty="0">
                <a:solidFill>
                  <a:srgbClr val="000000"/>
                </a:solidFill>
                <a:latin typeface="Arial"/>
                <a:ea typeface="+mn-ea"/>
                <a:cs typeface="+mn-cs"/>
              </a:rPr>
              <a:t>Effective Linkage with Model review findings must be established</a:t>
            </a: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en-US" altLang="en-US" dirty="0">
                <a:solidFill>
                  <a:srgbClr val="000000"/>
                </a:solidFill>
                <a:latin typeface="Arial"/>
                <a:ea typeface="+mn-ea"/>
                <a:cs typeface="+mn-cs"/>
              </a:rPr>
              <a:t>Data quality and significance must be assessed as uncertainty measurement being highly dependent on sampled observations</a:t>
            </a: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en-US" altLang="en-US" dirty="0">
                <a:solidFill>
                  <a:srgbClr val="000000"/>
                </a:solidFill>
                <a:latin typeface="Arial"/>
                <a:ea typeface="+mn-ea"/>
                <a:cs typeface="+mn-cs"/>
              </a:rPr>
              <a:t>Extrapolation and approximations must be disclosed and should attract an additional layer of prudence</a:t>
            </a: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en-US" altLang="en-US" dirty="0">
                <a:solidFill>
                  <a:srgbClr val="000000"/>
                </a:solidFill>
                <a:latin typeface="Arial"/>
                <a:ea typeface="+mn-ea"/>
                <a:cs typeface="+mn-cs"/>
              </a:rPr>
              <a:t>Governance: right MI to be escalated to Senior Management</a:t>
            </a: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en-US" altLang="en-US" dirty="0">
                <a:solidFill>
                  <a:srgbClr val="000000"/>
                </a:solidFill>
                <a:latin typeface="Arial"/>
                <a:ea typeface="+mn-ea"/>
                <a:cs typeface="+mn-cs"/>
              </a:rPr>
              <a:t>Documentation must be enriched, with specific attention to arbitrary assumptions</a:t>
            </a: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r>
              <a:rPr lang="en-US" altLang="en-US" dirty="0">
                <a:solidFill>
                  <a:srgbClr val="000000"/>
                </a:solidFill>
                <a:latin typeface="Arial"/>
                <a:ea typeface="+mn-ea"/>
                <a:cs typeface="+mn-cs"/>
              </a:rPr>
              <a:t>Back testing with Daily 1 P&amp;L review is required </a:t>
            </a: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endParaRPr lang="en-US" altLang="en-US" dirty="0">
              <a:solidFill>
                <a:srgbClr val="000000"/>
              </a:solidFill>
              <a:latin typeface="Arial"/>
              <a:ea typeface="+mn-ea"/>
              <a:cs typeface="+mn-cs"/>
            </a:endParaRPr>
          </a:p>
          <a:p>
            <a:pPr marL="285750" marR="0" lvl="0" indent="-285750" algn="just" defTabSz="1073150" rtl="0" eaLnBrk="0" fontAlgn="base" latinLnBrk="0" hangingPunct="0">
              <a:lnSpc>
                <a:spcPct val="105000"/>
              </a:lnSpc>
              <a:spcBef>
                <a:spcPct val="52000"/>
              </a:spcBef>
              <a:spcAft>
                <a:spcPct val="0"/>
              </a:spcAft>
              <a:buClr>
                <a:srgbClr val="FF0000"/>
              </a:buClr>
              <a:buSzTx/>
              <a:buFont typeface="Wingdings" panose="05000000000000000000" pitchFamily="2" charset="2"/>
              <a:buChar char="q"/>
              <a:tabLst/>
              <a:defRPr/>
            </a:pPr>
            <a:endParaRPr lang="en-US" altLang="en-US" dirty="0">
              <a:solidFill>
                <a:srgbClr val="000000"/>
              </a:solidFill>
              <a:latin typeface="Arial"/>
              <a:ea typeface="+mn-ea"/>
              <a:cs typeface="+mn-cs"/>
            </a:endParaRPr>
          </a:p>
        </p:txBody>
      </p:sp>
      <p:sp>
        <p:nvSpPr>
          <p:cNvPr id="9" name="Rectangle 8"/>
          <p:cNvSpPr>
            <a:spLocks noGrp="1" noChangeArrowheads="1"/>
          </p:cNvSpPr>
          <p:nvPr/>
        </p:nvSpPr>
        <p:spPr bwMode="auto">
          <a:xfrm>
            <a:off x="1003523" y="683493"/>
            <a:ext cx="888047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charset="0"/>
              </a:defRPr>
            </a:lvl2pPr>
            <a:lvl3pPr algn="l" defTabSz="1073150" rtl="0" eaLnBrk="0" fontAlgn="base" hangingPunct="0">
              <a:lnSpc>
                <a:spcPct val="98000"/>
              </a:lnSpc>
              <a:spcBef>
                <a:spcPct val="0"/>
              </a:spcBef>
              <a:spcAft>
                <a:spcPct val="0"/>
              </a:spcAft>
              <a:defRPr sz="2200">
                <a:solidFill>
                  <a:schemeClr val="accent1"/>
                </a:solidFill>
                <a:latin typeface="Arial" charset="0"/>
              </a:defRPr>
            </a:lvl3pPr>
            <a:lvl4pPr algn="l" defTabSz="1073150" rtl="0" eaLnBrk="0" fontAlgn="base" hangingPunct="0">
              <a:lnSpc>
                <a:spcPct val="98000"/>
              </a:lnSpc>
              <a:spcBef>
                <a:spcPct val="0"/>
              </a:spcBef>
              <a:spcAft>
                <a:spcPct val="0"/>
              </a:spcAft>
              <a:defRPr sz="2200">
                <a:solidFill>
                  <a:schemeClr val="accent1"/>
                </a:solidFill>
                <a:latin typeface="Arial" charset="0"/>
              </a:defRPr>
            </a:lvl4pPr>
            <a:lvl5pPr algn="l" defTabSz="1073150" rtl="0" eaLnBrk="0" fontAlgn="base" hangingPunct="0">
              <a:lnSpc>
                <a:spcPct val="98000"/>
              </a:lnSpc>
              <a:spcBef>
                <a:spcPct val="0"/>
              </a:spcBef>
              <a:spcAft>
                <a:spcPct val="0"/>
              </a:spcAft>
              <a:defRPr sz="2200">
                <a:solidFill>
                  <a:schemeClr val="accent1"/>
                </a:solidFill>
                <a:latin typeface="Arial" charset="0"/>
              </a:defRPr>
            </a:lvl5pPr>
            <a:lvl6pPr marL="457200" algn="l" defTabSz="1073150" rtl="0" eaLnBrk="0" fontAlgn="base" hangingPunct="0">
              <a:lnSpc>
                <a:spcPct val="98000"/>
              </a:lnSpc>
              <a:spcBef>
                <a:spcPct val="0"/>
              </a:spcBef>
              <a:spcAft>
                <a:spcPct val="0"/>
              </a:spcAft>
              <a:defRPr sz="2200">
                <a:solidFill>
                  <a:schemeClr val="accent1"/>
                </a:solidFill>
                <a:latin typeface="Arial" charset="0"/>
              </a:defRPr>
            </a:lvl6pPr>
            <a:lvl7pPr marL="914400" algn="l" defTabSz="1073150" rtl="0" eaLnBrk="0" fontAlgn="base" hangingPunct="0">
              <a:lnSpc>
                <a:spcPct val="98000"/>
              </a:lnSpc>
              <a:spcBef>
                <a:spcPct val="0"/>
              </a:spcBef>
              <a:spcAft>
                <a:spcPct val="0"/>
              </a:spcAft>
              <a:defRPr sz="2200">
                <a:solidFill>
                  <a:schemeClr val="accent1"/>
                </a:solidFill>
                <a:latin typeface="Arial"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charset="0"/>
              </a:defRPr>
            </a:lvl9pPr>
          </a:lstStyle>
          <a:p>
            <a:r>
              <a:rPr lang="fr-FR" altLang="en-US" dirty="0">
                <a:solidFill>
                  <a:srgbClr val="FF0000"/>
                </a:solidFill>
                <a:latin typeface="Arial" panose="020B0604020202020204" pitchFamily="34" charset="0"/>
                <a:cs typeface="Arial" panose="020B0604020202020204" pitchFamily="34" charset="0"/>
              </a:rPr>
              <a:t>Prudent Valuation: </a:t>
            </a:r>
            <a:r>
              <a:rPr lang="fr-FR" altLang="en-US" dirty="0" err="1">
                <a:solidFill>
                  <a:srgbClr val="FF0000"/>
                </a:solidFill>
                <a:latin typeface="Arial" panose="020B0604020202020204" pitchFamily="34" charset="0"/>
                <a:cs typeface="Arial" panose="020B0604020202020204" pitchFamily="34" charset="0"/>
              </a:rPr>
              <a:t>regulatory</a:t>
            </a:r>
            <a:r>
              <a:rPr lang="fr-FR" altLang="en-US" dirty="0">
                <a:solidFill>
                  <a:srgbClr val="FF0000"/>
                </a:solidFill>
                <a:latin typeface="Arial" panose="020B0604020202020204" pitchFamily="34" charset="0"/>
                <a:cs typeface="Arial" panose="020B0604020202020204" pitchFamily="34" charset="0"/>
              </a:rPr>
              <a:t> key expectations</a:t>
            </a:r>
            <a:endParaRPr lang="en-GB" altLang="en-US"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bwMode="auto">
          <a:xfrm>
            <a:off x="666974" y="68349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0" name="Espace réservé du numéro de diapositive 8"/>
          <p:cNvSpPr txBox="1">
            <a:spLocks/>
          </p:cNvSpPr>
          <p:nvPr/>
        </p:nvSpPr>
        <p:spPr>
          <a:xfrm>
            <a:off x="10216750" y="7171192"/>
            <a:ext cx="459336" cy="304487"/>
          </a:xfrm>
          <a:prstGeom prst="rect">
            <a:avLst/>
          </a:prstGeom>
          <a:solidFill>
            <a:srgbClr val="F2F2F2"/>
          </a:solidFill>
          <a:ln w="0" cmpd="sng">
            <a:noFill/>
            <a:prstDash val="solid"/>
          </a:ln>
        </p:spPr>
        <p:txBody>
          <a:bodyPr vert="horz" lIns="0" tIns="0" rIns="0" bIns="0" anchor="t"/>
          <a:lstStyle/>
          <a:p>
            <a:fld id="{E77AC926-8AF3-4C4D-85FB-DAD81AC0A57A}" type="slidenum">
              <a:rPr lang="en-US" sz="1100" smtClean="0"/>
              <a:pPr/>
              <a:t>51</a:t>
            </a:fld>
            <a:endParaRPr lang="en-US" sz="1100" dirty="0"/>
          </a:p>
        </p:txBody>
      </p:sp>
    </p:spTree>
    <p:extLst>
      <p:ext uri="{BB962C8B-B14F-4D97-AF65-F5344CB8AC3E}">
        <p14:creationId xmlns:p14="http://schemas.microsoft.com/office/powerpoint/2010/main" val="3514910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786640" y="2563087"/>
            <a:ext cx="9473497" cy="351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790971">
              <a:buClr>
                <a:srgbClr val="FF0000"/>
              </a:buClr>
              <a:buNone/>
              <a:defRPr/>
            </a:pPr>
            <a:r>
              <a:rPr lang="en-GB" altLang="fr-FR" dirty="0">
                <a:solidFill>
                  <a:srgbClr val="000000"/>
                </a:solidFill>
                <a:latin typeface="Arial"/>
                <a:cs typeface="Arial"/>
              </a:rPr>
              <a:t>EBA RTS footnote:</a:t>
            </a:r>
          </a:p>
          <a:p>
            <a:pPr marL="0" indent="0" defTabSz="790971">
              <a:buClr>
                <a:srgbClr val="FF0000"/>
              </a:buClr>
              <a:buNone/>
              <a:defRPr/>
            </a:pPr>
            <a:endParaRPr lang="en-GB" altLang="fr-FR" dirty="0">
              <a:solidFill>
                <a:srgbClr val="000000"/>
              </a:solidFill>
              <a:latin typeface="Arial"/>
              <a:cs typeface="Arial"/>
            </a:endParaRPr>
          </a:p>
          <a:p>
            <a:pPr marL="0" indent="0" eaLnBrk="1" hangingPunct="1">
              <a:buClr>
                <a:srgbClr val="FF0000"/>
              </a:buClr>
              <a:buNone/>
            </a:pPr>
            <a:br>
              <a:rPr lang="en-GB" altLang="fr-FR" dirty="0">
                <a:solidFill>
                  <a:srgbClr val="000000"/>
                </a:solidFill>
                <a:latin typeface="Arial"/>
                <a:cs typeface="Arial"/>
              </a:rPr>
            </a:br>
            <a:r>
              <a:rPr lang="en-GB" altLang="fr-FR" dirty="0">
                <a:solidFill>
                  <a:srgbClr val="000000"/>
                </a:solidFill>
                <a:latin typeface="Arial"/>
                <a:cs typeface="Arial"/>
              </a:rPr>
              <a:t>“ </a:t>
            </a:r>
            <a:r>
              <a:rPr lang="en-US" altLang="fr-FR" dirty="0">
                <a:solidFill>
                  <a:srgbClr val="000000"/>
                </a:solidFill>
                <a:latin typeface="Arial"/>
                <a:cs typeface="Arial"/>
              </a:rPr>
              <a:t>The EBA accepts that for the majority of positions where there is valuation uncertainty</a:t>
            </a:r>
            <a:r>
              <a:rPr lang="en-US" altLang="fr-FR" b="1" dirty="0">
                <a:solidFill>
                  <a:srgbClr val="000000"/>
                </a:solidFill>
                <a:latin typeface="Arial"/>
                <a:cs typeface="Arial"/>
              </a:rPr>
              <a:t>, it is not possible to statistically achieve a specified level of certainty</a:t>
            </a:r>
            <a:r>
              <a:rPr lang="en-US" altLang="fr-FR" dirty="0">
                <a:solidFill>
                  <a:srgbClr val="000000"/>
                </a:solidFill>
                <a:latin typeface="Arial"/>
                <a:cs typeface="Arial"/>
              </a:rPr>
              <a:t>; however, specifying a target level is believed to be the most appropriate way to achieve greater consistency in the interpretation of a ‘prudent’ value.”</a:t>
            </a:r>
            <a:endParaRPr lang="en-GB" altLang="fr-FR"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GB" altLang="fr-FR" sz="1930" dirty="0">
                <a:solidFill>
                  <a:srgbClr val="FF0000"/>
                </a:solidFill>
                <a:latin typeface="Arial"/>
                <a:cs typeface="Arial"/>
              </a:rPr>
              <a:t>Prudent Valuation</a:t>
            </a:r>
            <a:endParaRPr lang="en-GB" altLang="fr-FR" sz="193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EF32249C-2B26-6FF6-48B7-3BB399292F5E}"/>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49</a:t>
            </a:r>
          </a:p>
        </p:txBody>
      </p:sp>
    </p:spTree>
    <p:extLst>
      <p:ext uri="{BB962C8B-B14F-4D97-AF65-F5344CB8AC3E}">
        <p14:creationId xmlns:p14="http://schemas.microsoft.com/office/powerpoint/2010/main" val="1007450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4465758" y="3259619"/>
            <a:ext cx="3148609" cy="34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3184" rIns="0" bIns="0" numCol="1" anchor="t" anchorCtr="0" compatLnSpc="1">
            <a:prstTxWarp prst="textNoShape">
              <a:avLst/>
            </a:prstTxWarp>
          </a:bodyPr>
          <a:lstStyle>
            <a:lvl1pPr marL="180975" indent="-180975" algn="l" defTabSz="901700" rtl="0" eaLnBrk="0" fontAlgn="base" hangingPunct="0">
              <a:spcBef>
                <a:spcPct val="20000"/>
              </a:spcBef>
              <a:spcAft>
                <a:spcPct val="0"/>
              </a:spcAft>
              <a:buClr>
                <a:schemeClr val="tx2"/>
              </a:buClr>
              <a:buFont typeface="Symbol" panose="05050102010706020507"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anose="02020603050405020304"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indent="0" defTabSz="790971">
              <a:buClr>
                <a:srgbClr val="FF0000"/>
              </a:buClr>
              <a:buNone/>
              <a:defRPr/>
            </a:pPr>
            <a:r>
              <a:rPr lang="en-GB" altLang="fr-FR" sz="5263" dirty="0">
                <a:solidFill>
                  <a:srgbClr val="000000"/>
                </a:solidFill>
                <a:latin typeface="Arial"/>
                <a:cs typeface="Arial"/>
              </a:rPr>
              <a:t>Q&amp;A</a:t>
            </a:r>
          </a:p>
          <a:p>
            <a:pPr marL="0" indent="0" defTabSz="790971" eaLnBrk="1" hangingPunct="1">
              <a:buClr>
                <a:srgbClr val="FF0000"/>
              </a:buClr>
              <a:buNone/>
              <a:defRPr/>
            </a:pPr>
            <a:br>
              <a:rPr lang="en-GB" altLang="fr-FR" sz="1404" dirty="0">
                <a:solidFill>
                  <a:srgbClr val="000000"/>
                </a:solidFill>
                <a:latin typeface="Arial"/>
                <a:cs typeface="Arial"/>
              </a:rPr>
            </a:br>
            <a:endParaRPr lang="en-GB" altLang="fr-FR" sz="1404" dirty="0">
              <a:solidFill>
                <a:srgbClr val="000000"/>
              </a:solidFill>
              <a:latin typeface="Arial"/>
              <a:cs typeface="Arial"/>
            </a:endParaRPr>
          </a:p>
          <a:p>
            <a:pPr marL="158751" indent="-158751" defTabSz="790971">
              <a:buClr>
                <a:srgbClr val="FF0000"/>
              </a:buClr>
              <a:buNone/>
              <a:defRPr/>
            </a:pPr>
            <a:endParaRPr lang="en-GB" altLang="fr-FR" sz="1404" dirty="0">
              <a:solidFill>
                <a:srgbClr val="000000"/>
              </a:solidFill>
              <a:latin typeface="Arial"/>
              <a:cs typeface="Arial"/>
            </a:endParaRPr>
          </a:p>
        </p:txBody>
      </p:sp>
      <p:sp>
        <p:nvSpPr>
          <p:cNvPr id="9" name="Rectangle 6"/>
          <p:cNvSpPr txBox="1">
            <a:spLocks noChangeArrowheads="1"/>
          </p:cNvSpPr>
          <p:nvPr/>
        </p:nvSpPr>
        <p:spPr bwMode="auto">
          <a:xfrm>
            <a:off x="668099" y="1143026"/>
            <a:ext cx="8085299" cy="6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5790" numCol="1" anchor="t" anchorCtr="0" compatLnSpc="1">
            <a:prstTxWarp prst="textNoShape">
              <a:avLst/>
            </a:prstTxWarp>
          </a:bodyPr>
          <a:lst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defTabSz="1022135">
              <a:defRPr/>
            </a:pPr>
            <a:r>
              <a:rPr lang="en-GB" altLang="fr-FR" sz="2000" dirty="0">
                <a:solidFill>
                  <a:srgbClr val="FF0000"/>
                </a:solidFill>
                <a:latin typeface="Arial"/>
                <a:cs typeface="Arial"/>
              </a:rPr>
              <a:t>Prudent Valuation</a:t>
            </a:r>
            <a:endParaRPr lang="en-GB" altLang="fr-FR" sz="2000" dirty="0">
              <a:solidFill>
                <a:srgbClr val="626469"/>
              </a:solidFill>
              <a:latin typeface="Arial"/>
              <a:cs typeface="Arial"/>
            </a:endParaRPr>
          </a:p>
        </p:txBody>
      </p:sp>
      <p:sp>
        <p:nvSpPr>
          <p:cNvPr id="10" name="Rectangle 9"/>
          <p:cNvSpPr/>
          <p:nvPr/>
        </p:nvSpPr>
        <p:spPr>
          <a:xfrm>
            <a:off x="249308" y="1107897"/>
            <a:ext cx="108396" cy="5744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0">
            <a:extLst>
              <a:ext uri="{FF2B5EF4-FFF2-40B4-BE49-F238E27FC236}">
                <a16:creationId xmlns:a16="http://schemas.microsoft.com/office/drawing/2014/main" id="{BBAD4B79-B026-CABD-9B7A-C9DB6881A41F}"/>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50</a:t>
            </a:r>
          </a:p>
        </p:txBody>
      </p:sp>
    </p:spTree>
    <p:extLst>
      <p:ext uri="{BB962C8B-B14F-4D97-AF65-F5344CB8AC3E}">
        <p14:creationId xmlns:p14="http://schemas.microsoft.com/office/powerpoint/2010/main" val="36437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9E760E-1B02-C83B-DA85-EE93ED464820}"/>
              </a:ext>
            </a:extLst>
          </p:cNvPr>
          <p:cNvSpPr txBox="1">
            <a:spLocks noChangeArrowheads="1"/>
          </p:cNvSpPr>
          <p:nvPr/>
        </p:nvSpPr>
        <p:spPr bwMode="auto">
          <a:xfrm>
            <a:off x="1219547" y="636588"/>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Arial"/>
                <a:ea typeface="+mj-ea"/>
                <a:cs typeface="+mj-cs"/>
              </a:rPr>
              <a:t>Valuation: one asset, multiple </a:t>
            </a:r>
            <a:r>
              <a:rPr kumimoji="0" lang="fr-FR" sz="2200" b="1" i="0" u="none" strike="noStrike" kern="0" cap="none" spc="0" normalizeH="0" baseline="0" noProof="0" dirty="0" err="1">
                <a:ln>
                  <a:noFill/>
                </a:ln>
                <a:solidFill>
                  <a:srgbClr val="FF0000"/>
                </a:solidFill>
                <a:effectLst/>
                <a:uLnTx/>
                <a:uFillTx/>
                <a:latin typeface="Arial"/>
                <a:ea typeface="+mj-ea"/>
                <a:cs typeface="+mj-cs"/>
              </a:rPr>
              <a:t>prices</a:t>
            </a:r>
            <a:endParaRPr kumimoji="0" lang="fr-FR" sz="2200" b="1" i="0" u="none" strike="noStrike" kern="0" cap="none" spc="0" normalizeH="0" baseline="0" noProof="0" dirty="0">
              <a:ln>
                <a:noFill/>
              </a:ln>
              <a:solidFill>
                <a:srgbClr val="FF0000"/>
              </a:solidFill>
              <a:effectLst/>
              <a:uLnTx/>
              <a:uFillTx/>
              <a:latin typeface="Arial"/>
              <a:ea typeface="+mj-ea"/>
              <a:cs typeface="+mj-cs"/>
            </a:endParaRPr>
          </a:p>
        </p:txBody>
      </p:sp>
      <p:sp>
        <p:nvSpPr>
          <p:cNvPr id="8" name="Rectangle 3">
            <a:extLst>
              <a:ext uri="{FF2B5EF4-FFF2-40B4-BE49-F238E27FC236}">
                <a16:creationId xmlns:a16="http://schemas.microsoft.com/office/drawing/2014/main" id="{2DD797A3-6884-08DD-1A54-9B45576BA15A}"/>
              </a:ext>
            </a:extLst>
          </p:cNvPr>
          <p:cNvSpPr txBox="1">
            <a:spLocks noChangeArrowheads="1"/>
          </p:cNvSpPr>
          <p:nvPr/>
        </p:nvSpPr>
        <p:spPr bwMode="auto">
          <a:xfrm>
            <a:off x="1315046" y="1193800"/>
            <a:ext cx="8315424" cy="456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marL="166688" indent="-166688" algn="l" defTabSz="1073150" rtl="0" eaLnBrk="0" fontAlgn="base" hangingPunct="0">
              <a:lnSpc>
                <a:spcPct val="105000"/>
              </a:lnSpc>
              <a:spcBef>
                <a:spcPct val="52000"/>
              </a:spcBef>
              <a:spcAft>
                <a:spcPct val="0"/>
              </a:spcAft>
              <a:buClr>
                <a:schemeClr val="accent1"/>
              </a:buClr>
              <a:buFont typeface="Symbol" pitchFamily="18" charset="2"/>
              <a:buChar char="·"/>
              <a:defRPr sz="1600">
                <a:solidFill>
                  <a:schemeClr val="tx1"/>
                </a:solidFill>
                <a:latin typeface="+mn-lt"/>
                <a:ea typeface="+mn-ea"/>
                <a:cs typeface="+mn-cs"/>
              </a:defRPr>
            </a:lvl1pPr>
            <a:lvl2pPr marL="323850" indent="-155575" algn="l" defTabSz="1073150" rtl="0" eaLnBrk="0" fontAlgn="base" hangingPunct="0">
              <a:spcBef>
                <a:spcPct val="30000"/>
              </a:spcBef>
              <a:spcAft>
                <a:spcPct val="0"/>
              </a:spcAft>
              <a:buClr>
                <a:schemeClr val="accent1"/>
              </a:buClr>
              <a:buChar char="–"/>
              <a:defRPr sz="1400">
                <a:solidFill>
                  <a:schemeClr val="tx1"/>
                </a:solidFill>
                <a:latin typeface="+mn-lt"/>
              </a:defRPr>
            </a:lvl2pPr>
            <a:lvl3pPr marL="471488" indent="-146050" algn="l" defTabSz="1073150" rtl="0" eaLnBrk="0" fontAlgn="base" hangingPunct="0">
              <a:spcBef>
                <a:spcPct val="21000"/>
              </a:spcBef>
              <a:spcAft>
                <a:spcPct val="0"/>
              </a:spcAft>
              <a:buClr>
                <a:schemeClr val="accent1"/>
              </a:buClr>
              <a:buChar char="–"/>
              <a:defRPr sz="1200">
                <a:solidFill>
                  <a:schemeClr val="tx1"/>
                </a:solidFill>
                <a:latin typeface="+mn-lt"/>
              </a:defRPr>
            </a:lvl3pPr>
            <a:lvl4pPr marL="2343150" indent="-247650" algn="l" defTabSz="1073150" rtl="0" eaLnBrk="0" fontAlgn="base" hangingPunct="0">
              <a:lnSpc>
                <a:spcPts val="1600"/>
              </a:lnSpc>
              <a:spcBef>
                <a:spcPct val="20000"/>
              </a:spcBef>
              <a:spcAft>
                <a:spcPct val="0"/>
              </a:spcAft>
              <a:buChar char="–"/>
              <a:defRPr sz="1200">
                <a:solidFill>
                  <a:schemeClr val="tx1"/>
                </a:solidFill>
                <a:latin typeface="+mn-lt"/>
              </a:defRPr>
            </a:lvl4pPr>
            <a:lvl5pPr marL="2771775" indent="-238125" algn="l" defTabSz="1073150" rtl="0" eaLnBrk="0" fontAlgn="base" hangingPunct="0">
              <a:lnSpc>
                <a:spcPts val="1600"/>
              </a:lnSpc>
              <a:spcBef>
                <a:spcPct val="20000"/>
              </a:spcBef>
              <a:spcAft>
                <a:spcPct val="0"/>
              </a:spcAft>
              <a:buChar char="•"/>
              <a:defRPr sz="1200">
                <a:solidFill>
                  <a:schemeClr val="tx1"/>
                </a:solidFill>
                <a:latin typeface="+mn-lt"/>
              </a:defRPr>
            </a:lvl5pPr>
            <a:lvl6pPr marL="3228975" indent="-238125" algn="l" defTabSz="1073150" rtl="0" eaLnBrk="0" fontAlgn="base" hangingPunct="0">
              <a:lnSpc>
                <a:spcPts val="1600"/>
              </a:lnSpc>
              <a:spcBef>
                <a:spcPct val="20000"/>
              </a:spcBef>
              <a:spcAft>
                <a:spcPct val="0"/>
              </a:spcAft>
              <a:buChar char="•"/>
              <a:defRPr sz="1200">
                <a:solidFill>
                  <a:schemeClr val="tx1"/>
                </a:solidFill>
                <a:latin typeface="+mn-lt"/>
              </a:defRPr>
            </a:lvl6pPr>
            <a:lvl7pPr marL="3686175" indent="-238125" algn="l" defTabSz="1073150" rtl="0" eaLnBrk="0" fontAlgn="base" hangingPunct="0">
              <a:lnSpc>
                <a:spcPts val="1600"/>
              </a:lnSpc>
              <a:spcBef>
                <a:spcPct val="20000"/>
              </a:spcBef>
              <a:spcAft>
                <a:spcPct val="0"/>
              </a:spcAft>
              <a:buChar char="•"/>
              <a:defRPr sz="1200">
                <a:solidFill>
                  <a:schemeClr val="tx1"/>
                </a:solidFill>
                <a:latin typeface="+mn-lt"/>
              </a:defRPr>
            </a:lvl7pPr>
            <a:lvl8pPr marL="4143375" indent="-238125" algn="l" defTabSz="1073150" rtl="0" eaLnBrk="0" fontAlgn="base" hangingPunct="0">
              <a:lnSpc>
                <a:spcPts val="1600"/>
              </a:lnSpc>
              <a:spcBef>
                <a:spcPct val="20000"/>
              </a:spcBef>
              <a:spcAft>
                <a:spcPct val="0"/>
              </a:spcAft>
              <a:buChar char="•"/>
              <a:defRPr sz="1200">
                <a:solidFill>
                  <a:schemeClr val="tx1"/>
                </a:solidFill>
                <a:latin typeface="+mn-lt"/>
              </a:defRPr>
            </a:lvl8pPr>
            <a:lvl9pPr marL="4600575" indent="-238125" algn="l" defTabSz="1073150" rtl="0" eaLnBrk="0" fontAlgn="base" hangingPunct="0">
              <a:lnSpc>
                <a:spcPts val="1600"/>
              </a:lnSpc>
              <a:spcBef>
                <a:spcPct val="20000"/>
              </a:spcBef>
              <a:spcAft>
                <a:spcPct val="0"/>
              </a:spcAft>
              <a:buChar char="•"/>
              <a:defRPr sz="1200">
                <a:solidFill>
                  <a:schemeClr val="tx1"/>
                </a:solidFill>
                <a:latin typeface="+mn-lt"/>
              </a:defRPr>
            </a:lvl9pPr>
          </a:lstStyle>
          <a:p>
            <a:pPr marR="0" lvl="0" algn="l" defTabSz="1073150" rtl="0" eaLnBrk="0" fontAlgn="base" latinLnBrk="0" hangingPunct="0">
              <a:lnSpc>
                <a:spcPct val="95000"/>
              </a:lnSpc>
              <a:spcBef>
                <a:spcPct val="52000"/>
              </a:spcBef>
              <a:spcAft>
                <a:spcPct val="0"/>
              </a:spcAft>
              <a:buClr>
                <a:srgbClr val="FF0000"/>
              </a:buClr>
              <a:buSzPct val="100000"/>
              <a:buFont typeface="Wingdings" panose="05000000000000000000" pitchFamily="2" charset="2"/>
              <a:buChar char="q"/>
              <a:tabLst/>
              <a:defRPr/>
            </a:pPr>
            <a:r>
              <a:rPr kumimoji="0" lang="fr-FR" sz="1600" b="0" i="0" u="none" strike="noStrike" kern="0" cap="none" spc="0" normalizeH="0" baseline="0" noProof="0" dirty="0">
                <a:ln>
                  <a:noFill/>
                </a:ln>
                <a:solidFill>
                  <a:srgbClr val="000000"/>
                </a:solidFill>
                <a:effectLst/>
                <a:uLnTx/>
                <a:uFillTx/>
                <a:latin typeface="Times New Roman"/>
                <a:ea typeface="+mn-ea"/>
                <a:cs typeface="+mn-cs"/>
              </a:rPr>
              <a:t> </a:t>
            </a:r>
            <a:r>
              <a:rPr kumimoji="0" lang="fr-FR" sz="2000" b="0" i="0" u="none" strike="noStrike" kern="0" cap="none" spc="0" normalizeH="0" baseline="0" noProof="0" dirty="0">
                <a:ln>
                  <a:noFill/>
                </a:ln>
                <a:solidFill>
                  <a:srgbClr val="000000"/>
                </a:solidFill>
                <a:effectLst/>
                <a:uLnTx/>
                <a:uFillTx/>
                <a:latin typeface="Times New Roman"/>
                <a:ea typeface="+mn-ea"/>
                <a:cs typeface="+mn-cs"/>
              </a:rPr>
              <a:t>Transaction Pricing</a:t>
            </a: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1800" b="0" i="0" u="none" strike="noStrike" kern="0" cap="none" spc="0" normalizeH="0" baseline="0" noProof="0" dirty="0">
                <a:ln>
                  <a:noFill/>
                </a:ln>
                <a:solidFill>
                  <a:srgbClr val="000000"/>
                </a:solidFill>
                <a:effectLst/>
                <a:uLnTx/>
                <a:uFillTx/>
                <a:latin typeface="Times New Roman"/>
              </a:rPr>
              <a:t> direct /</a:t>
            </a:r>
            <a:r>
              <a:rPr kumimoji="0" lang="fr-FR" sz="1800" b="0" i="0" u="none" strike="noStrike" kern="0" cap="none" spc="0" normalizeH="0" baseline="0" noProof="0" dirty="0" err="1">
                <a:ln>
                  <a:noFill/>
                </a:ln>
                <a:solidFill>
                  <a:srgbClr val="000000"/>
                </a:solidFill>
                <a:effectLst/>
                <a:uLnTx/>
                <a:uFillTx/>
                <a:latin typeface="Times New Roman"/>
              </a:rPr>
              <a:t>inderect</a:t>
            </a:r>
            <a:r>
              <a:rPr kumimoji="0" lang="fr-FR" sz="1800" b="0" i="0" u="none" strike="noStrike" kern="0" cap="none" spc="0" normalizeH="0" baseline="0" noProof="0" dirty="0">
                <a:ln>
                  <a:noFill/>
                </a:ln>
                <a:solidFill>
                  <a:srgbClr val="000000"/>
                </a:solidFill>
                <a:effectLst/>
                <a:uLnTx/>
                <a:uFillTx/>
                <a:latin typeface="Times New Roman"/>
              </a:rPr>
              <a:t> </a:t>
            </a:r>
            <a:r>
              <a:rPr kumimoji="0" lang="fr-FR" sz="1800" b="0" i="0" u="none" strike="noStrike" kern="0" cap="none" spc="0" normalizeH="0" baseline="0" noProof="0" dirty="0" err="1">
                <a:ln>
                  <a:noFill/>
                </a:ln>
                <a:solidFill>
                  <a:srgbClr val="000000"/>
                </a:solidFill>
                <a:effectLst/>
                <a:uLnTx/>
                <a:uFillTx/>
                <a:latin typeface="Times New Roman"/>
              </a:rPr>
              <a:t>cost</a:t>
            </a:r>
            <a:r>
              <a:rPr kumimoji="0" lang="fr-FR" sz="1800" b="0" i="0" u="none" strike="noStrike" kern="0" cap="none" spc="0" normalizeH="0" baseline="0" noProof="0" dirty="0">
                <a:ln>
                  <a:noFill/>
                </a:ln>
                <a:solidFill>
                  <a:srgbClr val="000000"/>
                </a:solidFill>
                <a:effectLst/>
                <a:uLnTx/>
                <a:uFillTx/>
                <a:latin typeface="Times New Roman"/>
              </a:rPr>
              <a:t> of </a:t>
            </a:r>
            <a:r>
              <a:rPr kumimoji="0" lang="fr-FR" sz="1800" b="0" i="0" u="none" strike="noStrike" kern="0" cap="none" spc="0" normalizeH="0" baseline="0" noProof="0" dirty="0" err="1">
                <a:ln>
                  <a:noFill/>
                </a:ln>
                <a:solidFill>
                  <a:srgbClr val="000000"/>
                </a:solidFill>
                <a:effectLst/>
                <a:uLnTx/>
                <a:uFillTx/>
                <a:latin typeface="Times New Roman"/>
              </a:rPr>
              <a:t>manufacturing</a:t>
            </a:r>
            <a:endParaRPr kumimoji="0" lang="fr-FR" sz="1800" b="0" i="0" u="none" strike="noStrike" kern="0" cap="none" spc="0" normalizeH="0" baseline="0" noProof="0" dirty="0">
              <a:ln>
                <a:noFill/>
              </a:ln>
              <a:solidFill>
                <a:srgbClr val="000000"/>
              </a:solidFill>
              <a:effectLst/>
              <a:uLnTx/>
              <a:uFillTx/>
              <a:latin typeface="Times New Roman"/>
            </a:endParaRP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1800" b="0" i="0" u="none" strike="noStrike" kern="0" cap="none" spc="0" normalizeH="0" baseline="0" noProof="0" dirty="0">
                <a:ln>
                  <a:noFill/>
                </a:ln>
                <a:solidFill>
                  <a:srgbClr val="000000"/>
                </a:solidFill>
                <a:effectLst/>
                <a:uLnTx/>
                <a:uFillTx/>
                <a:latin typeface="Times New Roman"/>
              </a:rPr>
              <a:t> </a:t>
            </a:r>
            <a:r>
              <a:rPr kumimoji="0" lang="fr-FR" sz="1800" b="0" i="0" u="none" strike="noStrike" kern="0" cap="none" spc="0" normalizeH="0" baseline="0" noProof="0" dirty="0" err="1">
                <a:ln>
                  <a:noFill/>
                </a:ln>
                <a:solidFill>
                  <a:srgbClr val="000000"/>
                </a:solidFill>
                <a:effectLst/>
                <a:uLnTx/>
                <a:uFillTx/>
                <a:latin typeface="Times New Roman"/>
              </a:rPr>
              <a:t>required</a:t>
            </a:r>
            <a:r>
              <a:rPr kumimoji="0" lang="fr-FR" sz="1800" b="0" i="0" u="none" strike="noStrike" kern="0" cap="none" spc="0" normalizeH="0" baseline="0" noProof="0" dirty="0">
                <a:ln>
                  <a:noFill/>
                </a:ln>
                <a:solidFill>
                  <a:srgbClr val="000000"/>
                </a:solidFill>
                <a:effectLst/>
                <a:uLnTx/>
                <a:uFillTx/>
                <a:latin typeface="Times New Roman"/>
              </a:rPr>
              <a:t> </a:t>
            </a:r>
            <a:r>
              <a:rPr kumimoji="0" lang="fr-FR" sz="1800" b="0" i="0" u="none" strike="noStrike" kern="0" cap="none" spc="0" normalizeH="0" baseline="0" noProof="0" dirty="0" err="1">
                <a:ln>
                  <a:noFill/>
                </a:ln>
                <a:solidFill>
                  <a:srgbClr val="000000"/>
                </a:solidFill>
                <a:effectLst/>
                <a:uLnTx/>
                <a:uFillTx/>
                <a:latin typeface="Times New Roman"/>
              </a:rPr>
              <a:t>margin</a:t>
            </a:r>
            <a:endParaRPr kumimoji="0" lang="pl-PL" sz="1800" b="0" i="0" u="none" strike="noStrike" kern="0" cap="none" spc="0" normalizeH="0" baseline="0" noProof="0" dirty="0">
              <a:ln>
                <a:noFill/>
              </a:ln>
              <a:solidFill>
                <a:srgbClr val="000000"/>
              </a:solidFill>
              <a:effectLst/>
              <a:uLnTx/>
              <a:uFillTx/>
              <a:latin typeface="Times New Roman"/>
            </a:endParaRP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lang="pl-PL" sz="1800" dirty="0">
                <a:solidFill>
                  <a:srgbClr val="000000"/>
                </a:solidFill>
                <a:latin typeface="Times New Roman"/>
              </a:rPr>
              <a:t> bidding / negotiantion / exploiting opportunities</a:t>
            </a:r>
            <a:endParaRPr kumimoji="0" lang="fr-FR" sz="1800" b="0" i="0" u="none" strike="noStrike" kern="0" cap="none" spc="0" normalizeH="0" baseline="0" noProof="0" dirty="0">
              <a:ln>
                <a:noFill/>
              </a:ln>
              <a:solidFill>
                <a:srgbClr val="000000"/>
              </a:solidFill>
              <a:effectLst/>
              <a:uLnTx/>
              <a:uFillTx/>
              <a:latin typeface="Times New Roman"/>
            </a:endParaRPr>
          </a:p>
          <a:p>
            <a:pPr>
              <a:lnSpc>
                <a:spcPct val="95000"/>
              </a:lnSpc>
              <a:buClr>
                <a:srgbClr val="FF0000"/>
              </a:buClr>
              <a:buSzPct val="100000"/>
              <a:buFont typeface="Wingdings" panose="05000000000000000000" pitchFamily="2" charset="2"/>
              <a:buChar char="q"/>
            </a:pPr>
            <a:r>
              <a:rPr kumimoji="0" lang="fr-FR" sz="2000" b="0" i="0" u="none" strike="noStrike" kern="0" cap="none" spc="0" normalizeH="0" baseline="0" noProof="0" dirty="0">
                <a:ln>
                  <a:noFill/>
                </a:ln>
                <a:solidFill>
                  <a:srgbClr val="000000"/>
                </a:solidFill>
                <a:effectLst/>
                <a:uLnTx/>
                <a:uFillTx/>
                <a:latin typeface="Times New Roman"/>
                <a:ea typeface="+mn-ea"/>
                <a:cs typeface="+mn-cs"/>
              </a:rPr>
              <a:t> </a:t>
            </a:r>
            <a:r>
              <a:rPr kumimoji="0" lang="fr-FR" sz="2000" b="0" i="0" u="none" strike="noStrike" kern="0" cap="none" spc="0" normalizeH="0" baseline="0" noProof="0" dirty="0" err="1">
                <a:ln>
                  <a:noFill/>
                </a:ln>
                <a:solidFill>
                  <a:srgbClr val="000000"/>
                </a:solidFill>
                <a:effectLst/>
                <a:uLnTx/>
                <a:uFillTx/>
                <a:latin typeface="Times New Roman"/>
                <a:ea typeface="+mn-ea"/>
                <a:cs typeface="+mn-cs"/>
              </a:rPr>
              <a:t>Accounting</a:t>
            </a:r>
            <a:r>
              <a:rPr kumimoji="0" lang="fr-FR" sz="2000" b="0" i="0" u="none" strike="noStrike" kern="0" cap="none" spc="0" normalizeH="0" baseline="0" noProof="0" dirty="0">
                <a:ln>
                  <a:noFill/>
                </a:ln>
                <a:solidFill>
                  <a:srgbClr val="000000"/>
                </a:solidFill>
                <a:effectLst/>
                <a:uLnTx/>
                <a:uFillTx/>
                <a:latin typeface="Times New Roman"/>
                <a:ea typeface="+mn-ea"/>
                <a:cs typeface="+mn-cs"/>
              </a:rPr>
              <a:t> Books &amp; Records (P&amp;L)</a:t>
            </a: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2000" b="0" i="0" u="none" strike="noStrike" kern="0" cap="none" spc="0" normalizeH="0" baseline="0" noProof="0" dirty="0">
                <a:ln>
                  <a:noFill/>
                </a:ln>
                <a:solidFill>
                  <a:srgbClr val="000000"/>
                </a:solidFill>
                <a:effectLst/>
                <a:uLnTx/>
                <a:uFillTx/>
                <a:latin typeface="Times New Roman"/>
              </a:rPr>
              <a:t> </a:t>
            </a:r>
            <a:r>
              <a:rPr kumimoji="0" lang="pl-PL" sz="2000" b="0" i="0" u="none" strike="noStrike" kern="0" cap="none" spc="0" normalizeH="0" baseline="0" noProof="0" dirty="0">
                <a:ln>
                  <a:noFill/>
                </a:ln>
                <a:solidFill>
                  <a:srgbClr val="000000"/>
                </a:solidFill>
                <a:effectLst/>
                <a:uLnTx/>
                <a:uFillTx/>
                <a:latin typeface="Times New Roman"/>
              </a:rPr>
              <a:t>in line with accounting standards</a:t>
            </a:r>
            <a:endParaRPr kumimoji="0" lang="fr-FR" sz="2000" b="0" i="0" u="none" strike="noStrike" kern="0" cap="none" spc="0" normalizeH="0" baseline="0" noProof="0" dirty="0">
              <a:ln>
                <a:noFill/>
              </a:ln>
              <a:solidFill>
                <a:srgbClr val="000000"/>
              </a:solidFill>
              <a:effectLst/>
              <a:uLnTx/>
              <a:uFillTx/>
              <a:latin typeface="Times New Roman"/>
            </a:endParaRP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2000" b="0" i="0" u="none" strike="noStrike" kern="0" cap="none" spc="0" normalizeH="0" baseline="0" noProof="0" dirty="0">
                <a:ln>
                  <a:noFill/>
                </a:ln>
                <a:solidFill>
                  <a:srgbClr val="000000"/>
                </a:solidFill>
                <a:effectLst/>
                <a:uLnTx/>
                <a:uFillTx/>
                <a:latin typeface="Times New Roman"/>
              </a:rPr>
              <a:t> </a:t>
            </a:r>
            <a:r>
              <a:rPr kumimoji="0" lang="pl-PL" sz="2000" b="0" i="0" u="none" strike="noStrike" kern="0" cap="none" spc="0" normalizeH="0" baseline="0" noProof="0" dirty="0">
                <a:ln>
                  <a:noFill/>
                </a:ln>
                <a:solidFill>
                  <a:srgbClr val="000000"/>
                </a:solidFill>
                <a:effectLst/>
                <a:uLnTx/>
                <a:uFillTx/>
                <a:latin typeface="Times New Roman"/>
              </a:rPr>
              <a:t>for trading book: Fair Value</a:t>
            </a:r>
          </a:p>
          <a:p>
            <a:pPr marR="0" lvl="0" algn="l" defTabSz="1073150" rtl="0" eaLnBrk="0" fontAlgn="base" latinLnBrk="0" hangingPunct="0">
              <a:lnSpc>
                <a:spcPct val="95000"/>
              </a:lnSpc>
              <a:spcBef>
                <a:spcPct val="52000"/>
              </a:spcBef>
              <a:spcAft>
                <a:spcPct val="0"/>
              </a:spcAft>
              <a:buClr>
                <a:srgbClr val="FF0000"/>
              </a:buClr>
              <a:buSzTx/>
              <a:buFont typeface="Wingdings" panose="05000000000000000000" pitchFamily="2" charset="2"/>
              <a:buChar char="q"/>
              <a:tabLst/>
              <a:defRPr/>
            </a:pPr>
            <a:r>
              <a:rPr kumimoji="0" lang="fr-FR" sz="2000" b="0" i="0" u="none" strike="noStrike" kern="0" cap="none" spc="0" normalizeH="0" baseline="0" noProof="0" dirty="0">
                <a:ln>
                  <a:noFill/>
                </a:ln>
                <a:solidFill>
                  <a:srgbClr val="000000"/>
                </a:solidFill>
                <a:effectLst/>
                <a:uLnTx/>
                <a:uFillTx/>
                <a:latin typeface="Times New Roman"/>
                <a:ea typeface="+mn-ea"/>
                <a:cs typeface="+mn-cs"/>
              </a:rPr>
              <a:t> Regulatory valuation (Capital)</a:t>
            </a: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2000" b="0" i="0" u="none" strike="noStrike" kern="0" cap="none" spc="0" normalizeH="0" baseline="0" noProof="0" dirty="0">
                <a:ln>
                  <a:noFill/>
                </a:ln>
                <a:solidFill>
                  <a:srgbClr val="000000"/>
                </a:solidFill>
                <a:effectLst/>
                <a:uLnTx/>
                <a:uFillTx/>
                <a:latin typeface="Times New Roman"/>
              </a:rPr>
              <a:t> </a:t>
            </a:r>
            <a:r>
              <a:rPr kumimoji="0" lang="pl-PL" sz="2000" b="0" i="0" u="none" strike="noStrike" kern="0" cap="none" spc="0" normalizeH="0" baseline="0" noProof="0" dirty="0">
                <a:ln>
                  <a:noFill/>
                </a:ln>
                <a:solidFill>
                  <a:srgbClr val="000000"/>
                </a:solidFill>
                <a:effectLst/>
                <a:uLnTx/>
                <a:uFillTx/>
                <a:latin typeface="Times New Roman"/>
              </a:rPr>
              <a:t>conservative pricing in normal market conditions</a:t>
            </a: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lang="pl-PL" sz="2000" dirty="0">
                <a:solidFill>
                  <a:srgbClr val="000000"/>
                </a:solidFill>
                <a:latin typeface="Times New Roman"/>
              </a:rPr>
              <a:t> </a:t>
            </a:r>
            <a:r>
              <a:rPr kumimoji="0" lang="pl-PL" sz="2000" b="0" i="0" u="none" strike="noStrike" kern="0" cap="none" spc="0" normalizeH="0" baseline="0" noProof="0" dirty="0">
                <a:ln>
                  <a:noFill/>
                </a:ln>
                <a:solidFill>
                  <a:srgbClr val="000000"/>
                </a:solidFill>
                <a:effectLst/>
                <a:uLnTx/>
                <a:uFillTx/>
                <a:latin typeface="Times New Roman"/>
              </a:rPr>
              <a:t>assuming some level of confidence</a:t>
            </a:r>
            <a:endParaRPr kumimoji="0" lang="fr-FR" sz="2000" b="0" i="0" u="none" strike="noStrike" kern="0" cap="none" spc="0" normalizeH="0" baseline="0" noProof="0" dirty="0">
              <a:ln>
                <a:noFill/>
              </a:ln>
              <a:solidFill>
                <a:srgbClr val="000000"/>
              </a:solidFill>
              <a:effectLst/>
              <a:uLnTx/>
              <a:uFillTx/>
              <a:latin typeface="Times New Roman"/>
              <a:ea typeface="+mn-ea"/>
              <a:cs typeface="+mn-cs"/>
            </a:endParaRPr>
          </a:p>
          <a:p>
            <a:pPr marR="0" lvl="0" algn="l" defTabSz="1073150" rtl="0" eaLnBrk="0" fontAlgn="base" latinLnBrk="0" hangingPunct="0">
              <a:lnSpc>
                <a:spcPct val="95000"/>
              </a:lnSpc>
              <a:spcBef>
                <a:spcPct val="52000"/>
              </a:spcBef>
              <a:spcAft>
                <a:spcPct val="0"/>
              </a:spcAft>
              <a:buClr>
                <a:srgbClr val="FF0000"/>
              </a:buClr>
              <a:buSzTx/>
              <a:buFont typeface="Wingdings" panose="05000000000000000000" pitchFamily="2" charset="2"/>
              <a:buChar char="q"/>
              <a:tabLst/>
              <a:defRPr/>
            </a:pPr>
            <a:r>
              <a:rPr kumimoji="0" lang="fr-FR" sz="2000" b="0" i="0" u="none" strike="noStrike" kern="0" cap="none" spc="0" normalizeH="0" baseline="0" noProof="0" dirty="0">
                <a:ln>
                  <a:noFill/>
                </a:ln>
                <a:solidFill>
                  <a:srgbClr val="000000"/>
                </a:solidFill>
                <a:effectLst/>
                <a:uLnTx/>
                <a:uFillTx/>
                <a:latin typeface="Times New Roman"/>
                <a:ea typeface="+mn-ea"/>
                <a:cs typeface="+mn-cs"/>
              </a:rPr>
              <a:t> Fire sale, Data room, </a:t>
            </a:r>
            <a:r>
              <a:rPr kumimoji="0" lang="fr-FR" sz="2000" b="0" i="0" u="none" strike="noStrike" kern="0" cap="none" spc="0" normalizeH="0" baseline="0" noProof="0" dirty="0" err="1">
                <a:ln>
                  <a:noFill/>
                </a:ln>
                <a:solidFill>
                  <a:srgbClr val="000000"/>
                </a:solidFill>
                <a:effectLst/>
                <a:uLnTx/>
                <a:uFillTx/>
                <a:latin typeface="Times New Roman"/>
                <a:ea typeface="+mn-ea"/>
                <a:cs typeface="+mn-cs"/>
              </a:rPr>
              <a:t>Recovery&amp;Resolution</a:t>
            </a:r>
            <a:endParaRPr kumimoji="0" lang="pl-PL" sz="2000" b="0" i="0" u="none" strike="noStrike" kern="0" cap="none" spc="0" normalizeH="0" baseline="0" noProof="0" dirty="0">
              <a:ln>
                <a:noFill/>
              </a:ln>
              <a:solidFill>
                <a:srgbClr val="000000"/>
              </a:solidFill>
              <a:effectLst/>
              <a:uLnTx/>
              <a:uFillTx/>
              <a:latin typeface="Times New Roman"/>
              <a:ea typeface="+mn-ea"/>
              <a:cs typeface="+mn-cs"/>
            </a:endParaRP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2000" b="0" i="0" u="none" strike="noStrike" kern="0" cap="none" spc="0" normalizeH="0" baseline="0" noProof="0" dirty="0">
                <a:ln>
                  <a:noFill/>
                </a:ln>
                <a:solidFill>
                  <a:srgbClr val="000000"/>
                </a:solidFill>
                <a:effectLst/>
                <a:uLnTx/>
                <a:uFillTx/>
                <a:latin typeface="Times New Roman"/>
              </a:rPr>
              <a:t> </a:t>
            </a:r>
            <a:r>
              <a:rPr kumimoji="0" lang="pl-PL" sz="2000" b="0" i="0" u="none" strike="noStrike" kern="0" cap="none" spc="0" normalizeH="0" baseline="0" noProof="0" dirty="0">
                <a:ln>
                  <a:noFill/>
                </a:ln>
                <a:solidFill>
                  <a:srgbClr val="000000"/>
                </a:solidFill>
                <a:effectLst/>
                <a:uLnTx/>
                <a:uFillTx/>
                <a:latin typeface="Times New Roman"/>
              </a:rPr>
              <a:t>forced sale under normal market conditions</a:t>
            </a:r>
            <a:endParaRPr kumimoji="0" lang="fr-FR" sz="2000" b="0" i="0" u="none" strike="noStrike" kern="0" cap="none" spc="0" normalizeH="0" baseline="0" noProof="0" dirty="0">
              <a:ln>
                <a:noFill/>
              </a:ln>
              <a:solidFill>
                <a:srgbClr val="000000"/>
              </a:solidFill>
              <a:effectLst/>
              <a:uLnTx/>
              <a:uFillTx/>
              <a:latin typeface="Times New Roman"/>
            </a:endParaRPr>
          </a:p>
          <a:p>
            <a:pPr marR="0" lvl="0" algn="l" defTabSz="1073150" rtl="0" eaLnBrk="0" fontAlgn="base" latinLnBrk="0" hangingPunct="0">
              <a:lnSpc>
                <a:spcPct val="95000"/>
              </a:lnSpc>
              <a:spcBef>
                <a:spcPct val="52000"/>
              </a:spcBef>
              <a:spcAft>
                <a:spcPct val="0"/>
              </a:spcAft>
              <a:buClr>
                <a:srgbClr val="FF0000"/>
              </a:buClr>
              <a:buSzTx/>
              <a:buFont typeface="Wingdings" panose="05000000000000000000" pitchFamily="2" charset="2"/>
              <a:buChar char="q"/>
              <a:tabLst/>
              <a:defRPr/>
            </a:pPr>
            <a:r>
              <a:rPr kumimoji="0" lang="fr-FR" sz="2000" b="0" i="0" u="none" strike="noStrike" kern="0" cap="none" spc="0" normalizeH="0" baseline="0" noProof="0" dirty="0">
                <a:ln>
                  <a:noFill/>
                </a:ln>
                <a:solidFill>
                  <a:srgbClr val="000000"/>
                </a:solidFill>
                <a:effectLst/>
                <a:uLnTx/>
                <a:uFillTx/>
                <a:latin typeface="Times New Roman"/>
                <a:ea typeface="+mn-ea"/>
                <a:cs typeface="+mn-cs"/>
              </a:rPr>
              <a:t> </a:t>
            </a:r>
            <a:r>
              <a:rPr kumimoji="0" lang="pl-PL" sz="2000" b="0" i="0" u="none" strike="noStrike" kern="0" cap="none" spc="0" normalizeH="0" baseline="0" noProof="0" dirty="0">
                <a:ln>
                  <a:noFill/>
                </a:ln>
                <a:solidFill>
                  <a:srgbClr val="000000"/>
                </a:solidFill>
                <a:effectLst/>
                <a:uLnTx/>
                <a:uFillTx/>
                <a:latin typeface="Times New Roman"/>
                <a:ea typeface="+mn-ea"/>
                <a:cs typeface="+mn-cs"/>
              </a:rPr>
              <a:t>[Stress Testing (Capital) – not a </a:t>
            </a:r>
            <a:r>
              <a:rPr kumimoji="0" lang="en-GB" sz="2000" b="0" i="0" u="none" strike="noStrike" kern="0" cap="none" spc="0" normalizeH="0" baseline="0" noProof="0" dirty="0">
                <a:ln>
                  <a:noFill/>
                </a:ln>
                <a:solidFill>
                  <a:srgbClr val="000000"/>
                </a:solidFill>
                <a:effectLst/>
                <a:uLnTx/>
                <a:uFillTx/>
                <a:latin typeface="Times New Roman"/>
                <a:ea typeface="+mn-ea"/>
                <a:cs typeface="+mn-cs"/>
              </a:rPr>
              <a:t>going-concern </a:t>
            </a:r>
            <a:r>
              <a:rPr kumimoji="0" lang="pl-PL" sz="2000" b="0" i="0" u="none" strike="noStrike" kern="0" cap="none" spc="0" normalizeH="0" baseline="0" noProof="0" dirty="0">
                <a:ln>
                  <a:noFill/>
                </a:ln>
                <a:solidFill>
                  <a:srgbClr val="000000"/>
                </a:solidFill>
                <a:effectLst/>
                <a:uLnTx/>
                <a:uFillTx/>
                <a:latin typeface="Times New Roman"/>
                <a:ea typeface="+mn-ea"/>
                <a:cs typeface="+mn-cs"/>
              </a:rPr>
              <a:t>price]</a:t>
            </a:r>
          </a:p>
          <a:p>
            <a:pPr marL="323850" marR="0" lvl="1" indent="-155575" algn="l" defTabSz="1073150" rtl="0" eaLnBrk="0" fontAlgn="base" latinLnBrk="0" hangingPunct="0">
              <a:lnSpc>
                <a:spcPct val="95000"/>
              </a:lnSpc>
              <a:spcBef>
                <a:spcPct val="30000"/>
              </a:spcBef>
              <a:spcAft>
                <a:spcPct val="0"/>
              </a:spcAft>
              <a:buClr>
                <a:srgbClr val="FF0000"/>
              </a:buClr>
              <a:buSzPct val="150000"/>
              <a:buFontTx/>
              <a:buChar char="–"/>
              <a:tabLst/>
              <a:defRPr/>
            </a:pPr>
            <a:r>
              <a:rPr kumimoji="0" lang="fr-FR" sz="2000" b="0" i="0" u="none" strike="noStrike" kern="0" cap="none" spc="0" normalizeH="0" baseline="0" noProof="0" dirty="0">
                <a:ln>
                  <a:noFill/>
                </a:ln>
                <a:solidFill>
                  <a:srgbClr val="000000"/>
                </a:solidFill>
                <a:effectLst/>
                <a:uLnTx/>
                <a:uFillTx/>
                <a:latin typeface="Times New Roman"/>
              </a:rPr>
              <a:t> </a:t>
            </a:r>
            <a:r>
              <a:rPr kumimoji="0" lang="pl-PL" sz="2000" b="0" i="0" u="none" strike="noStrike" kern="0" cap="none" spc="0" normalizeH="0" baseline="0" noProof="0" dirty="0">
                <a:ln>
                  <a:noFill/>
                </a:ln>
                <a:solidFill>
                  <a:srgbClr val="000000"/>
                </a:solidFill>
                <a:effectLst/>
                <a:uLnTx/>
                <a:uFillTx/>
                <a:latin typeface="Times New Roman"/>
              </a:rPr>
              <a:t>normal operations under hypotetical stressed market conditions</a:t>
            </a:r>
            <a:endParaRPr kumimoji="0" lang="fr-FR" sz="2000" b="0" i="0" u="none" strike="noStrike" kern="0" cap="none" spc="0" normalizeH="0" baseline="0" noProof="0" dirty="0">
              <a:ln>
                <a:noFill/>
              </a:ln>
              <a:solidFill>
                <a:srgbClr val="000000"/>
              </a:solidFill>
              <a:effectLst/>
              <a:uLnTx/>
              <a:uFillTx/>
              <a:latin typeface="Times New Roman"/>
            </a:endParaRPr>
          </a:p>
          <a:p>
            <a:pPr marR="0" lvl="0" algn="l" defTabSz="1073150" rtl="0" eaLnBrk="0" fontAlgn="base" latinLnBrk="0" hangingPunct="0">
              <a:lnSpc>
                <a:spcPct val="95000"/>
              </a:lnSpc>
              <a:spcBef>
                <a:spcPct val="52000"/>
              </a:spcBef>
              <a:spcAft>
                <a:spcPct val="0"/>
              </a:spcAft>
              <a:buClr>
                <a:srgbClr val="FF0000"/>
              </a:buClr>
              <a:buSzTx/>
              <a:buFont typeface="Wingdings" panose="05000000000000000000" pitchFamily="2" charset="2"/>
              <a:buChar char="q"/>
              <a:tabLst/>
              <a:defRPr/>
            </a:pPr>
            <a:endParaRPr kumimoji="0" lang="fr-FR" sz="20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9" name="Espace réservé du pied de page 1">
            <a:extLst>
              <a:ext uri="{FF2B5EF4-FFF2-40B4-BE49-F238E27FC236}">
                <a16:creationId xmlns:a16="http://schemas.microsoft.com/office/drawing/2014/main" id="{734065AD-E7AC-CB99-8016-6633CD46785E}"/>
              </a:ext>
            </a:extLst>
          </p:cNvPr>
          <p:cNvSpPr txBox="1">
            <a:spLocks/>
          </p:cNvSpPr>
          <p:nvPr/>
        </p:nvSpPr>
        <p:spPr>
          <a:xfrm>
            <a:off x="3384550" y="6356350"/>
            <a:ext cx="3136900" cy="365125"/>
          </a:xfrm>
          <a:prstGeom prst="rect">
            <a:avLst/>
          </a:prstGeom>
        </p:spPr>
        <p:txBody>
          <a:bodyPr vert="horz" lIns="91440" tIns="45720" rIns="91440" bIns="45720" rtlCol="0" anchor="ctr"/>
          <a:lstStyle>
            <a:defPPr>
              <a:defRPr lang="en-US"/>
            </a:defPPr>
            <a:lvl1pPr algn="ctr" rtl="0" eaLnBrk="0" fontAlgn="base" hangingPunct="0">
              <a:spcBef>
                <a:spcPct val="50000"/>
              </a:spcBef>
              <a:spcAft>
                <a:spcPct val="0"/>
              </a:spcAft>
              <a:defRPr sz="1200" kern="1200">
                <a:solidFill>
                  <a:schemeClr val="tx1">
                    <a:tint val="75000"/>
                  </a:schemeClr>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1200" b="0" i="0" u="none" strike="noStrike" kern="1200" cap="none" spc="0" normalizeH="0" baseline="0" noProof="0">
              <a:ln>
                <a:noFill/>
              </a:ln>
              <a:solidFill>
                <a:srgbClr val="000000">
                  <a:tint val="75000"/>
                </a:srgbClr>
              </a:solidFill>
              <a:effectLst/>
              <a:uLnTx/>
              <a:uFillTx/>
              <a:latin typeface="Arial" pitchFamily="34" charset="0"/>
              <a:ea typeface="+mn-ea"/>
              <a:cs typeface="+mn-cs"/>
            </a:endParaRPr>
          </a:p>
        </p:txBody>
      </p:sp>
      <p:sp>
        <p:nvSpPr>
          <p:cNvPr id="10" name="Rectangle 9">
            <a:extLst>
              <a:ext uri="{FF2B5EF4-FFF2-40B4-BE49-F238E27FC236}">
                <a16:creationId xmlns:a16="http://schemas.microsoft.com/office/drawing/2014/main" id="{D60812DA-A11A-6D82-7298-48C2B3AE75A9}"/>
              </a:ext>
            </a:extLst>
          </p:cNvPr>
          <p:cNvSpPr/>
          <p:nvPr/>
        </p:nvSpPr>
        <p:spPr bwMode="auto">
          <a:xfrm>
            <a:off x="666974" y="539477"/>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3" name="Espace réservé du numéro de diapositive 10">
            <a:extLst>
              <a:ext uri="{FF2B5EF4-FFF2-40B4-BE49-F238E27FC236}">
                <a16:creationId xmlns:a16="http://schemas.microsoft.com/office/drawing/2014/main" id="{E9E6406D-FAAC-FD31-CDF9-88E0E76FB1EA}"/>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6</a:t>
            </a:r>
          </a:p>
        </p:txBody>
      </p:sp>
    </p:spTree>
    <p:extLst>
      <p:ext uri="{BB962C8B-B14F-4D97-AF65-F5344CB8AC3E}">
        <p14:creationId xmlns:p14="http://schemas.microsoft.com/office/powerpoint/2010/main" val="149244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F596901-544C-0FBE-C5B8-F0DEB3D5C111}"/>
              </a:ext>
            </a:extLst>
          </p:cNvPr>
          <p:cNvSpPr txBox="1">
            <a:spLocks/>
          </p:cNvSpPr>
          <p:nvPr/>
        </p:nvSpPr>
        <p:spPr bwMode="auto">
          <a:xfrm>
            <a:off x="765204" y="551142"/>
            <a:ext cx="9262810" cy="32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en-US" sz="2200" b="1" i="1" u="none" strike="noStrike" kern="0" cap="none" spc="0" normalizeH="0" baseline="0" noProof="0" dirty="0">
                <a:ln>
                  <a:noFill/>
                </a:ln>
                <a:solidFill>
                  <a:srgbClr val="FF0000"/>
                </a:solidFill>
                <a:effectLst/>
                <a:uLnTx/>
                <a:uFillTx/>
                <a:latin typeface="Arial"/>
                <a:ea typeface="+mj-ea"/>
                <a:cs typeface="+mj-cs"/>
              </a:rPr>
              <a:t>Accounting Value :</a:t>
            </a:r>
            <a:r>
              <a:rPr kumimoji="0" lang="en-US" sz="2200" b="1" i="0" u="none" strike="noStrike" kern="0" cap="none" spc="0" normalizeH="0" baseline="0" noProof="0" dirty="0">
                <a:ln>
                  <a:noFill/>
                </a:ln>
                <a:solidFill>
                  <a:srgbClr val="FF0000"/>
                </a:solidFill>
                <a:effectLst/>
                <a:uLnTx/>
                <a:uFillTx/>
                <a:latin typeface="Arial"/>
                <a:ea typeface="+mj-ea"/>
                <a:cs typeface="+mj-cs"/>
              </a:rPr>
              <a:t> </a:t>
            </a:r>
            <a:r>
              <a:rPr kumimoji="0" lang="en-US" sz="2200" b="0" i="0" u="none" strike="noStrike" kern="0" cap="none" spc="0" normalizeH="0" baseline="0" noProof="0" dirty="0">
                <a:ln>
                  <a:noFill/>
                </a:ln>
                <a:solidFill>
                  <a:srgbClr val="FF0000"/>
                </a:solidFill>
                <a:effectLst/>
                <a:uLnTx/>
                <a:uFillTx/>
                <a:latin typeface="Arial"/>
                <a:ea typeface="+mj-ea"/>
                <a:cs typeface="+mj-cs"/>
              </a:rPr>
              <a:t>Best estimate valuation, on a going-concern basis</a:t>
            </a:r>
            <a:br>
              <a:rPr kumimoji="0" lang="en-US" sz="2200" b="0" i="0" u="none" strike="noStrike" kern="0" cap="none" spc="0" normalizeH="0" baseline="0" noProof="0" dirty="0">
                <a:ln>
                  <a:noFill/>
                </a:ln>
                <a:solidFill>
                  <a:srgbClr val="FF0000"/>
                </a:solidFill>
                <a:effectLst/>
                <a:uLnTx/>
                <a:uFillTx/>
                <a:latin typeface="Arial"/>
                <a:ea typeface="+mj-ea"/>
                <a:cs typeface="+mj-cs"/>
              </a:rPr>
            </a:br>
            <a:endParaRPr kumimoji="0" lang="en-GB" sz="2200" b="0" i="0" u="none" strike="noStrike" kern="0" cap="none" spc="0" normalizeH="0" baseline="0" noProof="0" dirty="0">
              <a:ln>
                <a:noFill/>
              </a:ln>
              <a:solidFill>
                <a:srgbClr val="FF0000"/>
              </a:solidFill>
              <a:effectLst/>
              <a:uLnTx/>
              <a:uFillTx/>
              <a:latin typeface="Arial"/>
              <a:ea typeface="+mj-ea"/>
              <a:cs typeface="+mj-cs"/>
            </a:endParaRPr>
          </a:p>
        </p:txBody>
      </p:sp>
      <p:sp>
        <p:nvSpPr>
          <p:cNvPr id="4" name="ZoneTexte 1">
            <a:extLst>
              <a:ext uri="{FF2B5EF4-FFF2-40B4-BE49-F238E27FC236}">
                <a16:creationId xmlns:a16="http://schemas.microsoft.com/office/drawing/2014/main" id="{07D7BE67-9D64-57FE-6583-4B163A0BB03F}"/>
              </a:ext>
            </a:extLst>
          </p:cNvPr>
          <p:cNvSpPr txBox="1"/>
          <p:nvPr/>
        </p:nvSpPr>
        <p:spPr>
          <a:xfrm>
            <a:off x="1061224" y="1895707"/>
            <a:ext cx="7593981" cy="651460"/>
          </a:xfrm>
          <a:prstGeom prst="rect">
            <a:avLst/>
          </a:prstGeom>
          <a:noFill/>
        </p:spPr>
        <p:txBody>
          <a:bodyPr wrap="square" rtlCol="0">
            <a:spAutoFit/>
          </a:bodyPr>
          <a:lstStyle/>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p:txBody>
      </p:sp>
      <p:sp>
        <p:nvSpPr>
          <p:cNvPr id="5" name="Rectangle 4">
            <a:extLst>
              <a:ext uri="{FF2B5EF4-FFF2-40B4-BE49-F238E27FC236}">
                <a16:creationId xmlns:a16="http://schemas.microsoft.com/office/drawing/2014/main" id="{4285E5F1-3DC9-5CE8-1B42-BD59C029B0E8}"/>
              </a:ext>
            </a:extLst>
          </p:cNvPr>
          <p:cNvSpPr/>
          <p:nvPr/>
        </p:nvSpPr>
        <p:spPr>
          <a:xfrm>
            <a:off x="818816" y="1542294"/>
            <a:ext cx="8458868" cy="6415474"/>
          </a:xfrm>
          <a:prstGeom prst="rect">
            <a:avLst/>
          </a:prstGeom>
        </p:spPr>
        <p:txBody>
          <a:bodyPr wrap="square">
            <a:spAutoFit/>
          </a:bodyPr>
          <a:lstStyle/>
          <a:p>
            <a:pPr marL="285750"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q"/>
            </a:pPr>
            <a:r>
              <a:rPr lang="en-US" sz="1400" dirty="0">
                <a:solidFill>
                  <a:srgbClr val="000000"/>
                </a:solidFill>
                <a:latin typeface="Arial" pitchFamily="34" charset="0"/>
                <a:ea typeface="+mn-ea"/>
                <a:cs typeface="+mn-cs"/>
              </a:rPr>
              <a:t>“Fair value is the amount for which an asset could be sold or a liability transferred, between </a:t>
            </a:r>
            <a:r>
              <a:rPr lang="en-US" sz="1400" b="1" dirty="0">
                <a:solidFill>
                  <a:srgbClr val="000000"/>
                </a:solidFill>
                <a:latin typeface="Arial" pitchFamily="34" charset="0"/>
                <a:ea typeface="+mn-ea"/>
                <a:cs typeface="+mn-cs"/>
              </a:rPr>
              <a:t>knowledgeable, willing </a:t>
            </a:r>
            <a:r>
              <a:rPr lang="en-US" sz="1400" dirty="0">
                <a:solidFill>
                  <a:srgbClr val="000000"/>
                </a:solidFill>
                <a:latin typeface="Arial" pitchFamily="34" charset="0"/>
                <a:ea typeface="+mn-ea"/>
                <a:cs typeface="+mn-cs"/>
              </a:rPr>
              <a:t>parties in an arm’s length transaction”</a:t>
            </a:r>
          </a:p>
          <a:p>
            <a:pPr marL="285750"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q"/>
            </a:pPr>
            <a:r>
              <a:rPr lang="en-US" sz="1400" dirty="0">
                <a:solidFill>
                  <a:srgbClr val="000000"/>
                </a:solidFill>
                <a:latin typeface="Arial" pitchFamily="34" charset="0"/>
                <a:ea typeface="+mn-ea"/>
                <a:cs typeface="+mn-cs"/>
              </a:rPr>
              <a:t>“Fair value is the price that would be received to sell and asset or paid to transfer a liability in an </a:t>
            </a:r>
            <a:r>
              <a:rPr lang="en-US" sz="1400" b="1" dirty="0">
                <a:solidFill>
                  <a:srgbClr val="000000"/>
                </a:solidFill>
                <a:latin typeface="Arial" pitchFamily="34" charset="0"/>
                <a:ea typeface="+mn-ea"/>
                <a:cs typeface="+mn-cs"/>
              </a:rPr>
              <a:t>orderly transaction</a:t>
            </a:r>
            <a:r>
              <a:rPr lang="en-US" sz="1400" dirty="0">
                <a:solidFill>
                  <a:srgbClr val="000000"/>
                </a:solidFill>
                <a:latin typeface="Arial" pitchFamily="34" charset="0"/>
                <a:ea typeface="+mn-ea"/>
                <a:cs typeface="+mn-cs"/>
              </a:rPr>
              <a:t> between market participants at the measurement date”</a:t>
            </a:r>
          </a:p>
          <a:p>
            <a:pPr marL="457200" lvl="1" algn="just" defTabSz="1073150" rtl="0" eaLnBrk="0" fontAlgn="base" hangingPunct="0">
              <a:lnSpc>
                <a:spcPct val="95000"/>
              </a:lnSpc>
              <a:spcBef>
                <a:spcPct val="52000"/>
              </a:spcBef>
              <a:spcAft>
                <a:spcPct val="0"/>
              </a:spcAft>
              <a:buClr>
                <a:srgbClr val="FF0000"/>
              </a:buClr>
            </a:pPr>
            <a:endParaRPr lang="pl-PL" sz="1400" dirty="0">
              <a:solidFill>
                <a:srgbClr val="000000"/>
              </a:solidFill>
              <a:latin typeface="Arial" pitchFamily="34" charset="0"/>
              <a:ea typeface="+mn-ea"/>
              <a:cs typeface="+mn-cs"/>
            </a:endParaRPr>
          </a:p>
          <a:p>
            <a:pPr marL="742950" lvl="1"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Ø"/>
            </a:pPr>
            <a:r>
              <a:rPr lang="en-US" sz="1400" dirty="0">
                <a:solidFill>
                  <a:srgbClr val="000000"/>
                </a:solidFill>
                <a:latin typeface="Arial" pitchFamily="34" charset="0"/>
                <a:ea typeface="+mn-ea"/>
                <a:cs typeface="+mn-cs"/>
              </a:rPr>
              <a:t>“Because </a:t>
            </a:r>
            <a:r>
              <a:rPr lang="en-US" sz="1400" b="1" dirty="0">
                <a:solidFill>
                  <a:srgbClr val="000000"/>
                </a:solidFill>
                <a:latin typeface="Arial" pitchFamily="34" charset="0"/>
                <a:ea typeface="+mn-ea"/>
                <a:cs typeface="+mn-cs"/>
              </a:rPr>
              <a:t>different</a:t>
            </a:r>
            <a:r>
              <a:rPr lang="en-US" sz="1400" dirty="0">
                <a:solidFill>
                  <a:srgbClr val="000000"/>
                </a:solidFill>
                <a:latin typeface="Arial" pitchFamily="34" charset="0"/>
                <a:ea typeface="+mn-ea"/>
                <a:cs typeface="+mn-cs"/>
              </a:rPr>
              <a:t> entities with different activities may have access to different markets, the principal (or most advantageous) market for the same asset or liability might be different for different entities. </a:t>
            </a:r>
            <a:r>
              <a:rPr lang="fr-FR" sz="1400" dirty="0">
                <a:solidFill>
                  <a:srgbClr val="000000"/>
                </a:solidFill>
                <a:latin typeface="Arial" pitchFamily="34" charset="0"/>
                <a:ea typeface="+mn-ea"/>
                <a:cs typeface="+mn-cs"/>
              </a:rPr>
              <a:t>It </a:t>
            </a:r>
            <a:r>
              <a:rPr lang="fr-FR" sz="1400" dirty="0" err="1">
                <a:solidFill>
                  <a:srgbClr val="000000"/>
                </a:solidFill>
                <a:latin typeface="Arial" pitchFamily="34" charset="0"/>
                <a:ea typeface="+mn-ea"/>
                <a:cs typeface="+mn-cs"/>
              </a:rPr>
              <a:t>is</a:t>
            </a:r>
            <a:r>
              <a:rPr lang="fr-FR" sz="1400" dirty="0">
                <a:solidFill>
                  <a:srgbClr val="000000"/>
                </a:solidFill>
                <a:latin typeface="Arial" pitchFamily="34" charset="0"/>
                <a:ea typeface="+mn-ea"/>
                <a:cs typeface="+mn-cs"/>
              </a:rPr>
              <a:t> possible </a:t>
            </a:r>
            <a:r>
              <a:rPr lang="fr-FR" sz="1400" dirty="0" err="1">
                <a:solidFill>
                  <a:srgbClr val="000000"/>
                </a:solidFill>
                <a:latin typeface="Arial" pitchFamily="34" charset="0"/>
                <a:ea typeface="+mn-ea"/>
                <a:cs typeface="+mn-cs"/>
              </a:rPr>
              <a:t>that</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entities</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will</a:t>
            </a:r>
            <a:r>
              <a:rPr lang="fr-FR" sz="1400" dirty="0">
                <a:solidFill>
                  <a:srgbClr val="000000"/>
                </a:solidFill>
                <a:latin typeface="Arial" pitchFamily="34" charset="0"/>
                <a:ea typeface="+mn-ea"/>
                <a:cs typeface="+mn-cs"/>
              </a:rPr>
              <a:t> arrive at </a:t>
            </a:r>
            <a:r>
              <a:rPr lang="fr-FR" sz="1400" b="1" dirty="0" err="1">
                <a:solidFill>
                  <a:srgbClr val="000000"/>
                </a:solidFill>
                <a:latin typeface="Arial" pitchFamily="34" charset="0"/>
                <a:ea typeface="+mn-ea"/>
                <a:cs typeface="+mn-cs"/>
              </a:rPr>
              <a:t>different</a:t>
            </a:r>
            <a:r>
              <a:rPr lang="fr-FR" sz="1400" b="1" dirty="0">
                <a:solidFill>
                  <a:srgbClr val="000000"/>
                </a:solidFill>
                <a:latin typeface="Arial" pitchFamily="34" charset="0"/>
                <a:ea typeface="+mn-ea"/>
                <a:cs typeface="+mn-cs"/>
              </a:rPr>
              <a:t> </a:t>
            </a:r>
            <a:r>
              <a:rPr lang="fr-FR" sz="1400" b="1" dirty="0" err="1">
                <a:solidFill>
                  <a:srgbClr val="000000"/>
                </a:solidFill>
                <a:latin typeface="Arial" pitchFamily="34" charset="0"/>
                <a:ea typeface="+mn-ea"/>
                <a:cs typeface="+mn-cs"/>
              </a:rPr>
              <a:t>estimates</a:t>
            </a:r>
            <a:r>
              <a:rPr lang="fr-FR" sz="1400" b="1" dirty="0">
                <a:solidFill>
                  <a:srgbClr val="000000"/>
                </a:solidFill>
                <a:latin typeface="Arial" pitchFamily="34" charset="0"/>
                <a:ea typeface="+mn-ea"/>
                <a:cs typeface="+mn-cs"/>
              </a:rPr>
              <a:t> of </a:t>
            </a:r>
            <a:r>
              <a:rPr lang="fr-FR" sz="1400" b="1" dirty="0" err="1">
                <a:solidFill>
                  <a:srgbClr val="000000"/>
                </a:solidFill>
                <a:latin typeface="Arial" pitchFamily="34" charset="0"/>
                <a:ea typeface="+mn-ea"/>
                <a:cs typeface="+mn-cs"/>
              </a:rPr>
              <a:t>Fair</a:t>
            </a:r>
            <a:r>
              <a:rPr lang="fr-FR" sz="1400" b="1" dirty="0">
                <a:solidFill>
                  <a:srgbClr val="000000"/>
                </a:solidFill>
                <a:latin typeface="Arial" pitchFamily="34" charset="0"/>
                <a:ea typeface="+mn-ea"/>
                <a:cs typeface="+mn-cs"/>
              </a:rPr>
              <a:t> value </a:t>
            </a:r>
            <a:r>
              <a:rPr lang="fr-FR" sz="1400" dirty="0">
                <a:solidFill>
                  <a:srgbClr val="000000"/>
                </a:solidFill>
                <a:latin typeface="Arial" pitchFamily="34" charset="0"/>
                <a:ea typeface="+mn-ea"/>
                <a:cs typeface="+mn-cs"/>
              </a:rPr>
              <a:t>of the </a:t>
            </a:r>
            <a:r>
              <a:rPr lang="fr-FR" sz="1400" dirty="0" err="1">
                <a:solidFill>
                  <a:srgbClr val="000000"/>
                </a:solidFill>
                <a:latin typeface="Arial" pitchFamily="34" charset="0"/>
                <a:ea typeface="+mn-ea"/>
                <a:cs typeface="+mn-cs"/>
              </a:rPr>
              <a:t>same</a:t>
            </a:r>
            <a:r>
              <a:rPr lang="fr-FR" sz="1400" dirty="0">
                <a:solidFill>
                  <a:srgbClr val="000000"/>
                </a:solidFill>
                <a:latin typeface="Arial" pitchFamily="34" charset="0"/>
                <a:ea typeface="+mn-ea"/>
                <a:cs typeface="+mn-cs"/>
              </a:rPr>
              <a:t> instrument at the </a:t>
            </a:r>
            <a:r>
              <a:rPr lang="fr-FR" sz="1400" dirty="0" err="1">
                <a:solidFill>
                  <a:srgbClr val="000000"/>
                </a:solidFill>
                <a:latin typeface="Arial" pitchFamily="34" charset="0"/>
                <a:ea typeface="+mn-ea"/>
                <a:cs typeface="+mn-cs"/>
              </a:rPr>
              <a:t>same</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measurement</a:t>
            </a:r>
            <a:r>
              <a:rPr lang="fr-FR" sz="1400" dirty="0">
                <a:solidFill>
                  <a:srgbClr val="000000"/>
                </a:solidFill>
                <a:latin typeface="Arial" pitchFamily="34" charset="0"/>
                <a:ea typeface="+mn-ea"/>
                <a:cs typeface="+mn-cs"/>
              </a:rPr>
              <a:t> date, and the </a:t>
            </a:r>
            <a:r>
              <a:rPr lang="fr-FR" sz="1400" dirty="0" err="1">
                <a:solidFill>
                  <a:srgbClr val="000000"/>
                </a:solidFill>
                <a:latin typeface="Arial" pitchFamily="34" charset="0"/>
                <a:ea typeface="+mn-ea"/>
                <a:cs typeface="+mn-cs"/>
              </a:rPr>
              <a:t>valuation</a:t>
            </a:r>
            <a:r>
              <a:rPr lang="fr-FR" sz="1400" dirty="0">
                <a:solidFill>
                  <a:srgbClr val="000000"/>
                </a:solidFill>
                <a:latin typeface="Arial" pitchFamily="34" charset="0"/>
                <a:ea typeface="+mn-ea"/>
                <a:cs typeface="+mn-cs"/>
              </a:rPr>
              <a:t> techniques and inputs </a:t>
            </a:r>
            <a:r>
              <a:rPr lang="fr-FR" sz="1400" dirty="0" err="1">
                <a:solidFill>
                  <a:srgbClr val="000000"/>
                </a:solidFill>
                <a:latin typeface="Arial" pitchFamily="34" charset="0"/>
                <a:ea typeface="+mn-ea"/>
                <a:cs typeface="+mn-cs"/>
              </a:rPr>
              <a:t>used</a:t>
            </a:r>
            <a:r>
              <a:rPr lang="fr-FR" sz="1400" dirty="0">
                <a:solidFill>
                  <a:srgbClr val="000000"/>
                </a:solidFill>
                <a:latin typeface="Arial" pitchFamily="34" charset="0"/>
                <a:ea typeface="+mn-ea"/>
                <a:cs typeface="+mn-cs"/>
              </a:rPr>
              <a:t> by </a:t>
            </a:r>
            <a:r>
              <a:rPr lang="fr-FR" sz="1400" dirty="0" err="1">
                <a:solidFill>
                  <a:srgbClr val="000000"/>
                </a:solidFill>
                <a:latin typeface="Arial" pitchFamily="34" charset="0"/>
                <a:ea typeface="+mn-ea"/>
                <a:cs typeface="+mn-cs"/>
              </a:rPr>
              <a:t>both</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entities</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can</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still</a:t>
            </a:r>
            <a:r>
              <a:rPr lang="fr-FR" sz="1400" dirty="0">
                <a:solidFill>
                  <a:srgbClr val="000000"/>
                </a:solidFill>
                <a:latin typeface="Arial" pitchFamily="34" charset="0"/>
                <a:ea typeface="+mn-ea"/>
                <a:cs typeface="+mn-cs"/>
              </a:rPr>
              <a:t> </a:t>
            </a:r>
            <a:r>
              <a:rPr lang="fr-FR" sz="1400" dirty="0" err="1">
                <a:solidFill>
                  <a:srgbClr val="000000"/>
                </a:solidFill>
                <a:latin typeface="Arial" pitchFamily="34" charset="0"/>
                <a:ea typeface="+mn-ea"/>
                <a:cs typeface="+mn-cs"/>
              </a:rPr>
              <a:t>meet</a:t>
            </a:r>
            <a:r>
              <a:rPr lang="fr-FR" sz="1400" dirty="0">
                <a:solidFill>
                  <a:srgbClr val="000000"/>
                </a:solidFill>
                <a:latin typeface="Arial" pitchFamily="34" charset="0"/>
                <a:ea typeface="+mn-ea"/>
                <a:cs typeface="+mn-cs"/>
              </a:rPr>
              <a:t> the objectives of </a:t>
            </a:r>
            <a:r>
              <a:rPr lang="fr-FR" sz="1400" dirty="0" err="1">
                <a:solidFill>
                  <a:srgbClr val="000000"/>
                </a:solidFill>
                <a:latin typeface="Arial" pitchFamily="34" charset="0"/>
                <a:ea typeface="+mn-ea"/>
                <a:cs typeface="+mn-cs"/>
              </a:rPr>
              <a:t>fair</a:t>
            </a:r>
            <a:r>
              <a:rPr lang="fr-FR" sz="1400" dirty="0">
                <a:solidFill>
                  <a:srgbClr val="000000"/>
                </a:solidFill>
                <a:latin typeface="Arial" pitchFamily="34" charset="0"/>
                <a:ea typeface="+mn-ea"/>
                <a:cs typeface="+mn-cs"/>
              </a:rPr>
              <a:t> value </a:t>
            </a:r>
            <a:r>
              <a:rPr lang="fr-FR" sz="1400" dirty="0" err="1">
                <a:solidFill>
                  <a:srgbClr val="000000"/>
                </a:solidFill>
                <a:latin typeface="Arial" pitchFamily="34" charset="0"/>
                <a:ea typeface="+mn-ea"/>
                <a:cs typeface="+mn-cs"/>
              </a:rPr>
              <a:t>measurement</a:t>
            </a:r>
            <a:r>
              <a:rPr lang="fr-FR" sz="1400" dirty="0">
                <a:solidFill>
                  <a:srgbClr val="000000"/>
                </a:solidFill>
                <a:latin typeface="Arial" pitchFamily="34" charset="0"/>
                <a:ea typeface="+mn-ea"/>
                <a:cs typeface="+mn-cs"/>
              </a:rPr>
              <a:t>…”(PWC)</a:t>
            </a:r>
          </a:p>
          <a:p>
            <a:pPr marL="742950" lvl="1"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Ø"/>
            </a:pPr>
            <a:endParaRPr lang="en-US" sz="1400" kern="1200" dirty="0">
              <a:solidFill>
                <a:srgbClr val="000000"/>
              </a:solidFill>
              <a:latin typeface="Arial" pitchFamily="34" charset="0"/>
              <a:ea typeface="PMingLiU" pitchFamily="18" charset="-120"/>
              <a:cs typeface="+mn-cs"/>
            </a:endParaRPr>
          </a:p>
          <a:p>
            <a:pPr marL="742950" lvl="1"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Ø"/>
            </a:pPr>
            <a:r>
              <a:rPr lang="en-US" sz="1400" kern="1200" dirty="0">
                <a:solidFill>
                  <a:srgbClr val="000000"/>
                </a:solidFill>
                <a:latin typeface="Arial" pitchFamily="34" charset="0"/>
                <a:ea typeface="PMingLiU" pitchFamily="18" charset="-120"/>
                <a:cs typeface="+mn-cs"/>
              </a:rPr>
              <a:t>The fair value of a liability reflects </a:t>
            </a:r>
            <a:r>
              <a:rPr lang="en-US" sz="1400" b="1" kern="1200" dirty="0">
                <a:solidFill>
                  <a:srgbClr val="000000"/>
                </a:solidFill>
                <a:latin typeface="Arial" pitchFamily="34" charset="0"/>
                <a:ea typeface="PMingLiU" pitchFamily="18" charset="-120"/>
                <a:cs typeface="+mn-cs"/>
              </a:rPr>
              <a:t>nonperformance risk</a:t>
            </a:r>
            <a:r>
              <a:rPr lang="en-US" sz="1400" kern="1200" dirty="0">
                <a:solidFill>
                  <a:srgbClr val="000000"/>
                </a:solidFill>
                <a:latin typeface="Arial" pitchFamily="34" charset="0"/>
                <a:ea typeface="PMingLiU" pitchFamily="18" charset="-120"/>
                <a:cs typeface="+mn-cs"/>
              </a:rPr>
              <a:t>, the risk that an entity will not fulfil an obligation, including the entity’s own credit risk. </a:t>
            </a:r>
          </a:p>
          <a:p>
            <a:pPr marL="457200" lvl="1" algn="just" defTabSz="1073150" rtl="0" eaLnBrk="0" fontAlgn="base" hangingPunct="0">
              <a:lnSpc>
                <a:spcPct val="95000"/>
              </a:lnSpc>
              <a:spcBef>
                <a:spcPct val="52000"/>
              </a:spcBef>
              <a:spcAft>
                <a:spcPct val="0"/>
              </a:spcAft>
              <a:buClr>
                <a:srgbClr val="FF0000"/>
              </a:buClr>
            </a:pPr>
            <a:r>
              <a:rPr lang="en-US" sz="1400" i="1" kern="1200" dirty="0">
                <a:solidFill>
                  <a:srgbClr val="000000"/>
                </a:solidFill>
                <a:latin typeface="Arial" pitchFamily="34" charset="0"/>
                <a:ea typeface="+mn-ea"/>
                <a:cs typeface="+mn-cs"/>
              </a:rPr>
              <a:t>   “ one of the more ridiculous concepts that's ever been invented in accounting“(James </a:t>
            </a:r>
            <a:r>
              <a:rPr lang="en-US" sz="1400" i="1" kern="1200" dirty="0" err="1">
                <a:solidFill>
                  <a:srgbClr val="000000"/>
                </a:solidFill>
                <a:latin typeface="Arial" pitchFamily="34" charset="0"/>
                <a:ea typeface="+mn-ea"/>
                <a:cs typeface="+mn-cs"/>
              </a:rPr>
              <a:t>Dimon</a:t>
            </a:r>
            <a:r>
              <a:rPr lang="en-US" sz="1400" i="1" kern="1200" dirty="0">
                <a:solidFill>
                  <a:srgbClr val="000000"/>
                </a:solidFill>
                <a:latin typeface="Arial" pitchFamily="34" charset="0"/>
                <a:ea typeface="+mn-ea"/>
                <a:cs typeface="+mn-cs"/>
              </a:rPr>
              <a:t>)</a:t>
            </a:r>
          </a:p>
          <a:p>
            <a:pPr marL="457200" lvl="1" algn="just" defTabSz="1073150" rtl="0" eaLnBrk="0" fontAlgn="base" hangingPunct="0">
              <a:lnSpc>
                <a:spcPct val="95000"/>
              </a:lnSpc>
              <a:spcBef>
                <a:spcPct val="52000"/>
              </a:spcBef>
              <a:spcAft>
                <a:spcPct val="0"/>
              </a:spcAft>
              <a:buClr>
                <a:srgbClr val="FF0000"/>
              </a:buClr>
            </a:pPr>
            <a:endParaRPr lang="en-US" sz="1400" b="1" kern="1200" dirty="0">
              <a:solidFill>
                <a:srgbClr val="000000"/>
              </a:solidFill>
              <a:latin typeface="Arial" pitchFamily="34" charset="0"/>
              <a:ea typeface="PMingLiU" pitchFamily="18" charset="-120"/>
              <a:cs typeface="+mn-cs"/>
            </a:endParaRPr>
          </a:p>
          <a:p>
            <a:pPr marL="742950" lvl="1"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Ø"/>
            </a:pPr>
            <a:r>
              <a:rPr lang="en-US" sz="1400" b="1" kern="1200" dirty="0">
                <a:solidFill>
                  <a:srgbClr val="000000"/>
                </a:solidFill>
                <a:latin typeface="Arial" pitchFamily="34" charset="0"/>
                <a:ea typeface="PMingLiU" pitchFamily="18" charset="-120"/>
                <a:cs typeface="+mn-cs"/>
              </a:rPr>
              <a:t>Blockage discounts </a:t>
            </a:r>
            <a:r>
              <a:rPr lang="en-US" sz="1400" kern="1200" dirty="0">
                <a:solidFill>
                  <a:srgbClr val="000000"/>
                </a:solidFill>
                <a:latin typeface="Arial" pitchFamily="34" charset="0"/>
                <a:ea typeface="PMingLiU" pitchFamily="18" charset="-120"/>
                <a:cs typeface="+mn-cs"/>
              </a:rPr>
              <a:t>are typically viewed as an adjustment to the quoted price of an asset or a liability because the market’s normal daily trading volume is insufficient to absorb the quantity (the size of the block) held by the entity. blockage factors </a:t>
            </a:r>
            <a:r>
              <a:rPr lang="en-US" sz="1400" b="1" kern="1200" dirty="0">
                <a:solidFill>
                  <a:srgbClr val="000000"/>
                </a:solidFill>
                <a:latin typeface="Arial" pitchFamily="34" charset="0"/>
                <a:ea typeface="PMingLiU" pitchFamily="18" charset="-120"/>
                <a:cs typeface="+mn-cs"/>
              </a:rPr>
              <a:t>are strictly prohibited.</a:t>
            </a:r>
          </a:p>
          <a:p>
            <a:pPr marL="285750"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q"/>
            </a:pPr>
            <a:endParaRPr lang="pl-PL" sz="1400" dirty="0">
              <a:solidFill>
                <a:srgbClr val="000000"/>
              </a:solidFill>
              <a:latin typeface="Arial" pitchFamily="34" charset="0"/>
              <a:ea typeface="+mn-ea"/>
              <a:cs typeface="+mn-cs"/>
            </a:endParaRPr>
          </a:p>
          <a:p>
            <a:pPr marL="285750" indent="-285750" algn="just" defTabSz="1073150" rtl="0" eaLnBrk="0" fontAlgn="base" hangingPunct="0">
              <a:lnSpc>
                <a:spcPct val="95000"/>
              </a:lnSpc>
              <a:spcBef>
                <a:spcPct val="52000"/>
              </a:spcBef>
              <a:spcAft>
                <a:spcPct val="0"/>
              </a:spcAft>
              <a:buClr>
                <a:srgbClr val="FF0000"/>
              </a:buClr>
              <a:buFont typeface="Wingdings" panose="05000000000000000000" pitchFamily="2" charset="2"/>
              <a:buChar char="q"/>
            </a:pPr>
            <a:r>
              <a:rPr lang="pl-PL" sz="1400" dirty="0">
                <a:solidFill>
                  <a:srgbClr val="000000"/>
                </a:solidFill>
                <a:latin typeface="Arial" pitchFamily="34" charset="0"/>
                <a:ea typeface="+mn-ea"/>
                <a:cs typeface="+mn-cs"/>
              </a:rPr>
              <a:t>As an accounting measure, </a:t>
            </a:r>
            <a:r>
              <a:rPr lang="en-US" sz="1400" dirty="0">
                <a:solidFill>
                  <a:srgbClr val="000000"/>
                </a:solidFill>
                <a:latin typeface="Arial" pitchFamily="34" charset="0"/>
                <a:ea typeface="+mn-ea"/>
                <a:cs typeface="+mn-cs"/>
              </a:rPr>
              <a:t>Fair value </a:t>
            </a:r>
            <a:r>
              <a:rPr lang="pl-PL" sz="1400" dirty="0">
                <a:solidFill>
                  <a:srgbClr val="000000"/>
                </a:solidFill>
                <a:latin typeface="Arial" pitchFamily="34" charset="0"/>
                <a:ea typeface="+mn-ea"/>
                <a:cs typeface="+mn-cs"/>
              </a:rPr>
              <a:t>is supposed to reflect an expected value of positions (in statistical sense).</a:t>
            </a:r>
            <a:endParaRPr lang="en-US" sz="1400" dirty="0">
              <a:solidFill>
                <a:srgbClr val="000000"/>
              </a:solidFill>
              <a:latin typeface="Arial" pitchFamily="34" charset="0"/>
              <a:ea typeface="+mn-ea"/>
              <a:cs typeface="+mn-cs"/>
            </a:endParaRPr>
          </a:p>
          <a:p>
            <a:pPr marL="166688" indent="-166688" algn="ctr" defTabSz="1073150" rtl="0" eaLnBrk="0" fontAlgn="base" hangingPunct="0">
              <a:lnSpc>
                <a:spcPct val="95000"/>
              </a:lnSpc>
              <a:spcBef>
                <a:spcPct val="52000"/>
              </a:spcBef>
              <a:spcAft>
                <a:spcPct val="0"/>
              </a:spcAft>
              <a:buClr>
                <a:srgbClr val="FF0000"/>
              </a:buClr>
              <a:buFont typeface="Symbol" pitchFamily="18" charset="2"/>
              <a:buChar char="·"/>
            </a:pPr>
            <a:endParaRPr lang="en-US" sz="2000" dirty="0">
              <a:solidFill>
                <a:srgbClr val="000000"/>
              </a:solidFill>
              <a:latin typeface="Times New Roman"/>
              <a:ea typeface="+mn-ea"/>
              <a:cs typeface="+mn-cs"/>
            </a:endParaRPr>
          </a:p>
          <a:p>
            <a:pPr marL="166688" indent="-166688" algn="ctr" defTabSz="1073150" rtl="0" eaLnBrk="0" fontAlgn="base" hangingPunct="0">
              <a:lnSpc>
                <a:spcPct val="95000"/>
              </a:lnSpc>
              <a:spcBef>
                <a:spcPct val="52000"/>
              </a:spcBef>
              <a:spcAft>
                <a:spcPct val="0"/>
              </a:spcAft>
              <a:buClr>
                <a:srgbClr val="FF0000"/>
              </a:buClr>
              <a:buFont typeface="Symbol" pitchFamily="18" charset="2"/>
              <a:buChar char="·"/>
            </a:pPr>
            <a:endParaRPr lang="fr-FR" sz="2000" dirty="0">
              <a:solidFill>
                <a:srgbClr val="000000"/>
              </a:solidFill>
              <a:latin typeface="Times New Roman"/>
              <a:ea typeface="+mn-ea"/>
              <a:cs typeface="+mn-cs"/>
            </a:endParaRPr>
          </a:p>
        </p:txBody>
      </p:sp>
      <p:sp>
        <p:nvSpPr>
          <p:cNvPr id="6" name="Rectangle 5">
            <a:extLst>
              <a:ext uri="{FF2B5EF4-FFF2-40B4-BE49-F238E27FC236}">
                <a16:creationId xmlns:a16="http://schemas.microsoft.com/office/drawing/2014/main" id="{4124A76A-0464-5B8E-820E-6EF16EC4BDCE}"/>
              </a:ext>
            </a:extLst>
          </p:cNvPr>
          <p:cNvSpPr/>
          <p:nvPr/>
        </p:nvSpPr>
        <p:spPr bwMode="auto">
          <a:xfrm>
            <a:off x="306934" y="467469"/>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8" name="Espace réservé du numéro de diapositive 10">
            <a:extLst>
              <a:ext uri="{FF2B5EF4-FFF2-40B4-BE49-F238E27FC236}">
                <a16:creationId xmlns:a16="http://schemas.microsoft.com/office/drawing/2014/main" id="{BCA63919-0DBF-6D34-1E64-CB2638BCA266}"/>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7</a:t>
            </a:r>
          </a:p>
        </p:txBody>
      </p:sp>
    </p:spTree>
    <p:extLst>
      <p:ext uri="{BB962C8B-B14F-4D97-AF65-F5344CB8AC3E}">
        <p14:creationId xmlns:p14="http://schemas.microsoft.com/office/powerpoint/2010/main" val="24429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C2024DE-4C19-2651-BAA3-A608E7CE601E}"/>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1E899A84-0A7C-4488-B245-0310F52DBB74}" type="slidenum">
              <a:rPr kumimoji="0" lang="en-GB"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8</a:t>
            </a:fld>
            <a:endParaRPr kumimoji="0" lang="en-GB" sz="9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ZoneTexte 1">
            <a:extLst>
              <a:ext uri="{FF2B5EF4-FFF2-40B4-BE49-F238E27FC236}">
                <a16:creationId xmlns:a16="http://schemas.microsoft.com/office/drawing/2014/main" id="{DAF7613A-7994-ED60-58B3-37B8CF29F099}"/>
              </a:ext>
            </a:extLst>
          </p:cNvPr>
          <p:cNvSpPr txBox="1"/>
          <p:nvPr/>
        </p:nvSpPr>
        <p:spPr>
          <a:xfrm>
            <a:off x="1061224" y="1895707"/>
            <a:ext cx="7593981" cy="651460"/>
          </a:xfrm>
          <a:prstGeom prst="rect">
            <a:avLst/>
          </a:prstGeom>
          <a:noFill/>
        </p:spPr>
        <p:txBody>
          <a:bodyPr wrap="square" rtlCol="0">
            <a:spAutoFit/>
          </a:bodyPr>
          <a:lstStyle/>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p:txBody>
      </p:sp>
      <p:sp>
        <p:nvSpPr>
          <p:cNvPr id="10" name="TextBox 5">
            <a:extLst>
              <a:ext uri="{FF2B5EF4-FFF2-40B4-BE49-F238E27FC236}">
                <a16:creationId xmlns:a16="http://schemas.microsoft.com/office/drawing/2014/main" id="{5F9CBE60-5781-B6CA-A2F1-24B083E25E1F}"/>
              </a:ext>
            </a:extLst>
          </p:cNvPr>
          <p:cNvSpPr txBox="1"/>
          <p:nvPr/>
        </p:nvSpPr>
        <p:spPr>
          <a:xfrm>
            <a:off x="738433" y="1179522"/>
            <a:ext cx="9505605" cy="4078039"/>
          </a:xfrm>
          <a:prstGeom prst="rect">
            <a:avLst/>
          </a:prstGeom>
          <a:noFill/>
        </p:spPr>
        <p:txBody>
          <a:bodyPr wrap="square" rtlCol="0">
            <a:spAutoFit/>
          </a:bodyPr>
          <a:lstStyle/>
          <a:p>
            <a:pPr algn="just" rtl="0" eaLnBrk="0" fontAlgn="base" hangingPunct="0">
              <a:spcBef>
                <a:spcPct val="50000"/>
              </a:spcBef>
              <a:spcAft>
                <a:spcPct val="0"/>
              </a:spcAft>
              <a:buClr>
                <a:srgbClr val="FF0000"/>
              </a:buClr>
            </a:pPr>
            <a:r>
              <a:rPr lang="pl-PL" sz="1400" kern="1200" dirty="0">
                <a:solidFill>
                  <a:srgbClr val="000000"/>
                </a:solidFill>
                <a:latin typeface="Arial" pitchFamily="34" charset="0"/>
                <a:ea typeface="+mn-ea"/>
                <a:cs typeface="+mn-cs"/>
              </a:rPr>
              <a:t>Typical Fair Value Adjustments being considered:</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Indepemndent Pricing adjustment – refelcting alternative choices of price sourcing</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Model Risk FVA – correcting modelling biases </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Bid-Offer reserve – bringing mid price value to exit price value</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Market Price Uncertainty – assessment of exit cost when exit prices are not directly observable</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Credit Valuation Adjustment (CVA)  - reflecting counterparty credit risk</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Debit Valuation Adjustment (DVA), Own Credit Spread Adjustment (OCS) – reflecting own credit risk </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Funding Valuation Adjustment (FVA  aka FuVA aka FFVA...) – reflecting cost of funding collateral (variation margin) to cover future outstanding exposures</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Margin Valuation Adjusmtent (MVA) – covering costs of funding Initial Margin</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Early Termination, Administration Costs, Operational Risk...</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Capital Valuation Adjustment (KVA) – cost of raising necessary capital (disputable)</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[Day-one adjustment – reflecting pricing difference vs transaction price at inception. </a:t>
            </a:r>
            <a:r>
              <a:rPr lang="en-GB" sz="1400" kern="1200" dirty="0">
                <a:solidFill>
                  <a:srgbClr val="000000"/>
                </a:solidFill>
                <a:latin typeface="Arial" pitchFamily="34" charset="0"/>
                <a:ea typeface="+mn-ea"/>
                <a:cs typeface="+mn-cs"/>
              </a:rPr>
              <a:t>“</a:t>
            </a:r>
            <a:r>
              <a:rPr lang="pl-PL" sz="1400" kern="1200" dirty="0">
                <a:solidFill>
                  <a:srgbClr val="000000"/>
                </a:solidFill>
                <a:latin typeface="Arial" pitchFamily="34" charset="0"/>
                <a:ea typeface="+mn-ea"/>
                <a:cs typeface="+mn-cs"/>
              </a:rPr>
              <a:t>Inverse FVA</a:t>
            </a:r>
            <a:r>
              <a:rPr lang="en-GB" sz="1400" kern="1200" dirty="0">
                <a:solidFill>
                  <a:srgbClr val="000000"/>
                </a:solidFill>
                <a:latin typeface="Arial" pitchFamily="34" charset="0"/>
                <a:ea typeface="+mn-ea"/>
                <a:cs typeface="+mn-cs"/>
              </a:rPr>
              <a:t>”</a:t>
            </a:r>
            <a:r>
              <a:rPr lang="pl-PL" sz="1400" kern="1200" dirty="0">
                <a:solidFill>
                  <a:srgbClr val="000000"/>
                </a:solidFill>
                <a:latin typeface="Arial" pitchFamily="34" charset="0"/>
                <a:ea typeface="+mn-ea"/>
                <a:cs typeface="+mn-cs"/>
              </a:rPr>
              <a:t>]</a:t>
            </a:r>
          </a:p>
        </p:txBody>
      </p:sp>
      <p:sp>
        <p:nvSpPr>
          <p:cNvPr id="11" name="Rectangle 10">
            <a:extLst>
              <a:ext uri="{FF2B5EF4-FFF2-40B4-BE49-F238E27FC236}">
                <a16:creationId xmlns:a16="http://schemas.microsoft.com/office/drawing/2014/main" id="{AE930CA9-3CFE-E2E2-1BF1-0619071C0879}"/>
              </a:ext>
            </a:extLst>
          </p:cNvPr>
          <p:cNvSpPr/>
          <p:nvPr/>
        </p:nvSpPr>
        <p:spPr>
          <a:xfrm>
            <a:off x="858673" y="3309582"/>
            <a:ext cx="8360336" cy="369332"/>
          </a:xfrm>
          <a:prstGeom prst="rect">
            <a:avLst/>
          </a:prstGeom>
        </p:spPr>
        <p:txBody>
          <a:bodyPr wrap="square">
            <a:spAutoFit/>
          </a:bodyPr>
          <a:lstStyle/>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2" name="Rectangle 11">
            <a:extLst>
              <a:ext uri="{FF2B5EF4-FFF2-40B4-BE49-F238E27FC236}">
                <a16:creationId xmlns:a16="http://schemas.microsoft.com/office/drawing/2014/main" id="{63D3268E-4A27-5B6A-3A46-961E5F7C3AE9}"/>
              </a:ext>
            </a:extLst>
          </p:cNvPr>
          <p:cNvSpPr/>
          <p:nvPr/>
        </p:nvSpPr>
        <p:spPr>
          <a:xfrm>
            <a:off x="858674" y="5313570"/>
            <a:ext cx="8129264" cy="369332"/>
          </a:xfrm>
          <a:prstGeom prst="rect">
            <a:avLst/>
          </a:prstGeom>
        </p:spPr>
        <p:txBody>
          <a:bodyPr wrap="square">
            <a:spAutoFit/>
          </a:bodyPr>
          <a:lstStyle/>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3" name="Rectangle 2">
            <a:extLst>
              <a:ext uri="{FF2B5EF4-FFF2-40B4-BE49-F238E27FC236}">
                <a16:creationId xmlns:a16="http://schemas.microsoft.com/office/drawing/2014/main" id="{D7863F11-51A9-132E-B175-95999025DF38}"/>
              </a:ext>
            </a:extLst>
          </p:cNvPr>
          <p:cNvSpPr txBox="1">
            <a:spLocks noChangeArrowheads="1"/>
          </p:cNvSpPr>
          <p:nvPr/>
        </p:nvSpPr>
        <p:spPr bwMode="auto">
          <a:xfrm>
            <a:off x="859507" y="423936"/>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pl-PL" sz="2200" b="1" i="0" u="none" strike="noStrike" kern="0" cap="none" spc="0" normalizeH="0" baseline="0" noProof="0" dirty="0">
                <a:ln>
                  <a:noFill/>
                </a:ln>
                <a:solidFill>
                  <a:srgbClr val="FF0000"/>
                </a:solidFill>
                <a:effectLst/>
                <a:uLnTx/>
                <a:uFillTx/>
                <a:latin typeface="Arial"/>
                <a:ea typeface="+mj-ea"/>
                <a:cs typeface="+mj-cs"/>
              </a:rPr>
              <a:t>Fair Value Adjustments (FVAs)</a:t>
            </a:r>
            <a:endParaRPr kumimoji="0" lang="fr-FR" sz="2200" b="0" i="0" u="none" strike="noStrike" kern="0" cap="none" spc="0" normalizeH="0" baseline="0" noProof="0" dirty="0">
              <a:ln>
                <a:noFill/>
              </a:ln>
              <a:solidFill>
                <a:srgbClr val="FF0000"/>
              </a:solidFill>
              <a:effectLst/>
              <a:uLnTx/>
              <a:uFillTx/>
              <a:latin typeface="Arial"/>
              <a:ea typeface="+mj-ea"/>
              <a:cs typeface="+mj-cs"/>
            </a:endParaRPr>
          </a:p>
        </p:txBody>
      </p:sp>
      <p:sp>
        <p:nvSpPr>
          <p:cNvPr id="14" name="Rectangle 13">
            <a:extLst>
              <a:ext uri="{FF2B5EF4-FFF2-40B4-BE49-F238E27FC236}">
                <a16:creationId xmlns:a16="http://schemas.microsoft.com/office/drawing/2014/main" id="{1864B963-6164-34D7-7E25-71E3CBACF46E}"/>
              </a:ext>
            </a:extLst>
          </p:cNvPr>
          <p:cNvSpPr/>
          <p:nvPr/>
        </p:nvSpPr>
        <p:spPr bwMode="auto">
          <a:xfrm>
            <a:off x="378942" y="32345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8" name="Espace réservé du numéro de diapositive 10">
            <a:extLst>
              <a:ext uri="{FF2B5EF4-FFF2-40B4-BE49-F238E27FC236}">
                <a16:creationId xmlns:a16="http://schemas.microsoft.com/office/drawing/2014/main" id="{DB5C4DA3-958E-C638-8982-B6ADE3D0E555}"/>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8</a:t>
            </a:r>
          </a:p>
        </p:txBody>
      </p:sp>
    </p:spTree>
    <p:extLst>
      <p:ext uri="{BB962C8B-B14F-4D97-AF65-F5344CB8AC3E}">
        <p14:creationId xmlns:p14="http://schemas.microsoft.com/office/powerpoint/2010/main" val="23903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C2024DE-4C19-2651-BAA3-A608E7CE601E}"/>
              </a:ext>
            </a:extLst>
          </p:cNvPr>
          <p:cNvSpPr txBox="1">
            <a:spLocks/>
          </p:cNvSpPr>
          <p:nvPr/>
        </p:nvSpPr>
        <p:spPr bwMode="auto">
          <a:xfrm>
            <a:off x="4622800" y="6505575"/>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36" tIns="48118" rIns="96236" bIns="48118" numCol="1" anchor="t" anchorCtr="0" compatLnSpc="1">
            <a:prstTxWarp prst="textNoShape">
              <a:avLst/>
            </a:prstTxWarp>
          </a:bodyPr>
          <a:lstStyle>
            <a:defPPr>
              <a:defRPr lang="en-US"/>
            </a:defPPr>
            <a:lvl1pPr algn="ctr" defTabSz="968375" rtl="0" eaLnBrk="0" fontAlgn="base" hangingPunct="0">
              <a:spcBef>
                <a:spcPct val="0"/>
              </a:spcBef>
              <a:spcAft>
                <a:spcPct val="0"/>
              </a:spcAft>
              <a:defRPr sz="9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600" kern="1200">
                <a:solidFill>
                  <a:schemeClr val="tx1"/>
                </a:solidFill>
                <a:latin typeface="Arial" pitchFamily="34" charset="0"/>
                <a:ea typeface="+mn-ea"/>
                <a:cs typeface="+mn-cs"/>
              </a:defRPr>
            </a:lvl5pPr>
            <a:lvl6pPr marL="2286000" algn="l" defTabSz="914400" rtl="0" eaLnBrk="1" latinLnBrk="0" hangingPunct="1">
              <a:defRPr sz="600" kern="1200">
                <a:solidFill>
                  <a:schemeClr val="tx1"/>
                </a:solidFill>
                <a:latin typeface="Arial" pitchFamily="34" charset="0"/>
                <a:ea typeface="+mn-ea"/>
                <a:cs typeface="+mn-cs"/>
              </a:defRPr>
            </a:lvl6pPr>
            <a:lvl7pPr marL="2743200" algn="l" defTabSz="914400" rtl="0" eaLnBrk="1" latinLnBrk="0" hangingPunct="1">
              <a:defRPr sz="600" kern="1200">
                <a:solidFill>
                  <a:schemeClr val="tx1"/>
                </a:solidFill>
                <a:latin typeface="Arial" pitchFamily="34" charset="0"/>
                <a:ea typeface="+mn-ea"/>
                <a:cs typeface="+mn-cs"/>
              </a:defRPr>
            </a:lvl7pPr>
            <a:lvl8pPr marL="3200400" algn="l" defTabSz="914400" rtl="0" eaLnBrk="1" latinLnBrk="0" hangingPunct="1">
              <a:defRPr sz="600" kern="1200">
                <a:solidFill>
                  <a:schemeClr val="tx1"/>
                </a:solidFill>
                <a:latin typeface="Arial" pitchFamily="34" charset="0"/>
                <a:ea typeface="+mn-ea"/>
                <a:cs typeface="+mn-cs"/>
              </a:defRPr>
            </a:lvl8pPr>
            <a:lvl9pPr marL="3657600" algn="l" defTabSz="914400" rtl="0" eaLnBrk="1" latinLnBrk="0" hangingPunct="1">
              <a:defRPr sz="600" kern="1200">
                <a:solidFill>
                  <a:schemeClr val="tx1"/>
                </a:solidFill>
                <a:latin typeface="Arial" pitchFamily="34" charset="0"/>
                <a:ea typeface="+mn-ea"/>
                <a:cs typeface="+mn-cs"/>
              </a:defRPr>
            </a:lvl9pPr>
          </a:lstStyle>
          <a:p>
            <a:pPr marL="0" marR="0" lvl="0" indent="0" algn="ctr" defTabSz="968375" rtl="0" eaLnBrk="0" fontAlgn="base" latinLnBrk="0" hangingPunct="0">
              <a:lnSpc>
                <a:spcPct val="100000"/>
              </a:lnSpc>
              <a:spcBef>
                <a:spcPct val="0"/>
              </a:spcBef>
              <a:spcAft>
                <a:spcPct val="0"/>
              </a:spcAft>
              <a:buClrTx/>
              <a:buSzTx/>
              <a:buFontTx/>
              <a:buNone/>
              <a:tabLst/>
              <a:defRPr/>
            </a:pPr>
            <a:fld id="{1E899A84-0A7C-4488-B245-0310F52DBB74}" type="slidenum">
              <a:rPr kumimoji="0" lang="en-GB" sz="9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68375" rtl="0" eaLnBrk="0" fontAlgn="base" latinLnBrk="0" hangingPunct="0">
                <a:lnSpc>
                  <a:spcPct val="100000"/>
                </a:lnSpc>
                <a:spcBef>
                  <a:spcPct val="0"/>
                </a:spcBef>
                <a:spcAft>
                  <a:spcPct val="0"/>
                </a:spcAft>
                <a:buClrTx/>
                <a:buSzTx/>
                <a:buFontTx/>
                <a:buNone/>
                <a:tabLst/>
                <a:defRPr/>
              </a:pPr>
              <a:t>9</a:t>
            </a:fld>
            <a:endParaRPr kumimoji="0" lang="en-GB" sz="9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ZoneTexte 1">
            <a:extLst>
              <a:ext uri="{FF2B5EF4-FFF2-40B4-BE49-F238E27FC236}">
                <a16:creationId xmlns:a16="http://schemas.microsoft.com/office/drawing/2014/main" id="{DAF7613A-7994-ED60-58B3-37B8CF29F099}"/>
              </a:ext>
            </a:extLst>
          </p:cNvPr>
          <p:cNvSpPr txBox="1"/>
          <p:nvPr/>
        </p:nvSpPr>
        <p:spPr>
          <a:xfrm>
            <a:off x="1061224" y="1895707"/>
            <a:ext cx="7593981" cy="651460"/>
          </a:xfrm>
          <a:prstGeom prst="rect">
            <a:avLst/>
          </a:prstGeom>
          <a:noFill/>
        </p:spPr>
        <p:txBody>
          <a:bodyPr wrap="square" rtlCol="0">
            <a:spAutoFit/>
          </a:bodyPr>
          <a:lstStyle/>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a:p>
            <a:pPr marL="285750" indent="-285750" algn="ctr" rtl="0" eaLnBrk="0" fontAlgn="base" hangingPunct="0">
              <a:spcBef>
                <a:spcPts val="1000"/>
              </a:spcBef>
              <a:spcAft>
                <a:spcPct val="0"/>
              </a:spcAft>
              <a:buClr>
                <a:srgbClr val="FF0000"/>
              </a:buClr>
              <a:buSzPct val="90000"/>
              <a:buFont typeface="Wingdings" panose="05000000000000000000" pitchFamily="2" charset="2"/>
              <a:buChar char="u"/>
            </a:pPr>
            <a:endParaRPr lang="fr-FR" sz="1400" kern="1200" dirty="0">
              <a:solidFill>
                <a:srgbClr val="000000"/>
              </a:solidFill>
              <a:latin typeface="Arial" pitchFamily="34" charset="0"/>
              <a:ea typeface="+mn-ea"/>
              <a:cs typeface="+mn-cs"/>
            </a:endParaRPr>
          </a:p>
        </p:txBody>
      </p:sp>
      <p:sp>
        <p:nvSpPr>
          <p:cNvPr id="10" name="TextBox 5">
            <a:extLst>
              <a:ext uri="{FF2B5EF4-FFF2-40B4-BE49-F238E27FC236}">
                <a16:creationId xmlns:a16="http://schemas.microsoft.com/office/drawing/2014/main" id="{5F9CBE60-5781-B6CA-A2F1-24B083E25E1F}"/>
              </a:ext>
            </a:extLst>
          </p:cNvPr>
          <p:cNvSpPr txBox="1"/>
          <p:nvPr/>
        </p:nvSpPr>
        <p:spPr>
          <a:xfrm>
            <a:off x="738433" y="1179522"/>
            <a:ext cx="9505605" cy="5262979"/>
          </a:xfrm>
          <a:prstGeom prst="rect">
            <a:avLst/>
          </a:prstGeom>
          <a:noFill/>
        </p:spPr>
        <p:txBody>
          <a:bodyPr wrap="square" rtlCol="0">
            <a:spAutoFit/>
          </a:bodyPr>
          <a:lstStyle/>
          <a:p>
            <a:pPr algn="just" rtl="0" eaLnBrk="0" fontAlgn="base" hangingPunct="0">
              <a:spcBef>
                <a:spcPct val="50000"/>
              </a:spcBef>
              <a:spcAft>
                <a:spcPct val="0"/>
              </a:spcAft>
              <a:buClr>
                <a:srgbClr val="FF0000"/>
              </a:buClr>
            </a:pPr>
            <a:r>
              <a:rPr lang="pl-PL" sz="1400" u="sng" kern="1200" dirty="0">
                <a:solidFill>
                  <a:srgbClr val="000000"/>
                </a:solidFill>
                <a:latin typeface="Arial" pitchFamily="34" charset="0"/>
                <a:ea typeface="+mn-ea"/>
                <a:cs typeface="+mn-cs"/>
              </a:rPr>
              <a:t>Independent Price Verification</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rPr>
              <a:t>Compares th</a:t>
            </a:r>
            <a:r>
              <a:rPr lang="en-GB" sz="1400" kern="1200" dirty="0">
                <a:solidFill>
                  <a:srgbClr val="000000"/>
                </a:solidFill>
                <a:latin typeface="Arial" pitchFamily="34" charset="0"/>
              </a:rPr>
              <a:t>e</a:t>
            </a:r>
            <a:r>
              <a:rPr lang="pl-PL" sz="1400" kern="1200" dirty="0">
                <a:solidFill>
                  <a:srgbClr val="000000"/>
                </a:solidFill>
                <a:latin typeface="Arial" pitchFamily="34" charset="0"/>
              </a:rPr>
              <a:t> book value of </a:t>
            </a:r>
            <a:r>
              <a:rPr lang="en-GB" sz="1400" kern="1200" dirty="0">
                <a:solidFill>
                  <a:srgbClr val="000000"/>
                </a:solidFill>
                <a:latin typeface="Arial" pitchFamily="34" charset="0"/>
              </a:rPr>
              <a:t>a </a:t>
            </a:r>
            <a:r>
              <a:rPr lang="pl-PL" sz="1400" kern="1200" dirty="0">
                <a:solidFill>
                  <a:srgbClr val="000000"/>
                </a:solidFill>
                <a:latin typeface="Arial" pitchFamily="34" charset="0"/>
              </a:rPr>
              <a:t>trade with market consensus</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rPr>
              <a:t>Market consensus is typically derived through re-pricing the trade using alternative market data sources and averaging the results</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rPr>
              <a:t>In absence of alternative market data providers a Market Data Uncertainty adjustment may be considered to reflect uncertainty around the unobservable price</a:t>
            </a:r>
          </a:p>
          <a:p>
            <a:pPr algn="just" rtl="0" eaLnBrk="0" fontAlgn="base" hangingPunct="0">
              <a:spcBef>
                <a:spcPct val="50000"/>
              </a:spcBef>
              <a:spcAft>
                <a:spcPct val="0"/>
              </a:spcAft>
              <a:buClr>
                <a:srgbClr val="FF0000"/>
              </a:buClr>
            </a:pPr>
            <a:endParaRPr lang="pl-PL" sz="1400" u="sng" kern="1200" dirty="0">
              <a:solidFill>
                <a:srgbClr val="000000"/>
              </a:solidFill>
              <a:latin typeface="Arial" pitchFamily="34" charset="0"/>
              <a:ea typeface="+mn-ea"/>
              <a:cs typeface="+mn-cs"/>
            </a:endParaRPr>
          </a:p>
          <a:p>
            <a:pPr algn="just" rtl="0" eaLnBrk="0" fontAlgn="base" hangingPunct="0">
              <a:spcBef>
                <a:spcPct val="50000"/>
              </a:spcBef>
              <a:spcAft>
                <a:spcPct val="0"/>
              </a:spcAft>
              <a:buClr>
                <a:srgbClr val="FF0000"/>
              </a:buClr>
            </a:pPr>
            <a:r>
              <a:rPr lang="pl-PL" sz="1400" u="sng" kern="1200" dirty="0">
                <a:solidFill>
                  <a:srgbClr val="000000"/>
                </a:solidFill>
                <a:latin typeface="Arial" pitchFamily="34" charset="0"/>
                <a:ea typeface="+mn-ea"/>
                <a:cs typeface="+mn-cs"/>
              </a:rPr>
              <a:t>Bid-Offer reserve</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Lowers the value of the portfolio by half of Bid-Ask (Bid-Offer) spread</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Can be computed on trade-level or portfolio level</a:t>
            </a:r>
          </a:p>
          <a:p>
            <a:pPr marL="285750"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Trade level computation:</a:t>
            </a:r>
          </a:p>
          <a:p>
            <a:pPr marL="285750" lvl="8" indent="-285750" algn="just" rtl="0" eaLnBrk="0" fontAlgn="base" hangingPunct="0">
              <a:spcBef>
                <a:spcPct val="50000"/>
              </a:spcBef>
              <a:spcAft>
                <a:spcPct val="0"/>
              </a:spcAft>
              <a:buClr>
                <a:srgbClr val="FF0000"/>
              </a:buClr>
              <a:buFont typeface="Wingdings" panose="05000000000000000000" pitchFamily="2" charset="2"/>
              <a:buChar char="§"/>
            </a:pPr>
            <a:r>
              <a:rPr lang="pl-PL" sz="1400" kern="1200" dirty="0">
                <a:solidFill>
                  <a:srgbClr val="000000"/>
                </a:solidFill>
                <a:latin typeface="Arial" pitchFamily="34" charset="0"/>
                <a:ea typeface="+mn-ea"/>
                <a:cs typeface="+mn-cs"/>
              </a:rPr>
              <a:t>Bid-Offer reserve = (Exit price – Mid price) * notional</a:t>
            </a:r>
          </a:p>
          <a:p>
            <a:pPr marL="285750" lvl="6" indent="-285750" algn="just" rtl="0" eaLnBrk="0" fontAlgn="base" hangingPunct="0">
              <a:spcBef>
                <a:spcPct val="50000"/>
              </a:spcBef>
              <a:spcAft>
                <a:spcPct val="0"/>
              </a:spcAft>
              <a:buClr>
                <a:srgbClr val="FF0000"/>
              </a:buClr>
              <a:buFont typeface="Wingdings" panose="05000000000000000000" pitchFamily="2" charset="2"/>
              <a:buChar char="q"/>
            </a:pPr>
            <a:r>
              <a:rPr lang="pl-PL" sz="1400" kern="1200" dirty="0">
                <a:solidFill>
                  <a:srgbClr val="000000"/>
                </a:solidFill>
                <a:latin typeface="Arial" pitchFamily="34" charset="0"/>
                <a:ea typeface="+mn-ea"/>
                <a:cs typeface="+mn-cs"/>
              </a:rPr>
              <a:t>Portfolio-level (risk-based) computation:</a:t>
            </a:r>
          </a:p>
          <a:p>
            <a:pPr marL="285750" lvl="6" indent="-285750" algn="just" rtl="0" eaLnBrk="0" fontAlgn="base" hangingPunct="0">
              <a:spcBef>
                <a:spcPct val="50000"/>
              </a:spcBef>
              <a:spcAft>
                <a:spcPct val="0"/>
              </a:spcAft>
              <a:buClr>
                <a:srgbClr val="FF0000"/>
              </a:buClr>
              <a:buFont typeface="Wingdings" panose="05000000000000000000" pitchFamily="2" charset="2"/>
              <a:buChar char="§"/>
            </a:pPr>
            <a:r>
              <a:rPr lang="pl-PL" sz="1400" kern="1200" dirty="0">
                <a:solidFill>
                  <a:srgbClr val="000000"/>
                </a:solidFill>
                <a:latin typeface="Arial" pitchFamily="34" charset="0"/>
                <a:ea typeface="+mn-ea"/>
                <a:cs typeface="+mn-cs"/>
              </a:rPr>
              <a:t>Bid-Offer reserve is a sum over all risks of the portfolio (Delta, Vega, etc.) * exit-mid cost of hedge</a:t>
            </a:r>
          </a:p>
          <a:p>
            <a:pPr marL="285750" lvl="6" indent="-285750" algn="just" rtl="0" eaLnBrk="0" fontAlgn="base" hangingPunct="0">
              <a:spcBef>
                <a:spcPct val="50000"/>
              </a:spcBef>
              <a:spcAft>
                <a:spcPct val="0"/>
              </a:spcAft>
              <a:buClr>
                <a:srgbClr val="FF0000"/>
              </a:buClr>
              <a:buFont typeface="Wingdings" panose="05000000000000000000" pitchFamily="2" charset="2"/>
              <a:buChar char="§"/>
            </a:pPr>
            <a:r>
              <a:rPr lang="pl-PL" sz="1400" kern="1200" dirty="0">
                <a:solidFill>
                  <a:srgbClr val="000000"/>
                </a:solidFill>
                <a:latin typeface="Arial" pitchFamily="34" charset="0"/>
                <a:ea typeface="+mn-ea"/>
                <a:cs typeface="+mn-cs"/>
              </a:rPr>
              <a:t>Heavily depending on risk-netting assumptions</a:t>
            </a:r>
          </a:p>
          <a:p>
            <a:pPr marL="285750" lvl="6" indent="-285750" algn="just" rtl="0" eaLnBrk="0" fontAlgn="base" hangingPunct="0">
              <a:spcBef>
                <a:spcPct val="50000"/>
              </a:spcBef>
              <a:spcAft>
                <a:spcPct val="0"/>
              </a:spcAft>
              <a:buClr>
                <a:srgbClr val="FF0000"/>
              </a:buClr>
              <a:buFont typeface="Wingdings" panose="05000000000000000000" pitchFamily="2" charset="2"/>
              <a:buChar char="q"/>
            </a:pPr>
            <a:endParaRPr lang="pl-PL" sz="1400" kern="1200" dirty="0">
              <a:solidFill>
                <a:srgbClr val="000000"/>
              </a:solidFill>
              <a:latin typeface="Arial" pitchFamily="34" charset="0"/>
              <a:ea typeface="+mn-ea"/>
              <a:cs typeface="+mn-cs"/>
            </a:endParaRPr>
          </a:p>
          <a:p>
            <a:pPr lvl="6" algn="just" rtl="0" eaLnBrk="0" fontAlgn="base" hangingPunct="0">
              <a:spcBef>
                <a:spcPct val="50000"/>
              </a:spcBef>
              <a:spcAft>
                <a:spcPct val="0"/>
              </a:spcAft>
              <a:buClr>
                <a:srgbClr val="FF0000"/>
              </a:buClr>
            </a:pPr>
            <a:r>
              <a:rPr lang="en-GB" sz="1400" u="sng" kern="1200" dirty="0">
                <a:solidFill>
                  <a:srgbClr val="000000"/>
                </a:solidFill>
                <a:latin typeface="Arial" pitchFamily="34" charset="0"/>
              </a:rPr>
              <a:t>CVA </a:t>
            </a:r>
            <a:r>
              <a:rPr lang="en-GB" sz="1400" kern="1200" dirty="0">
                <a:solidFill>
                  <a:srgbClr val="000000"/>
                </a:solidFill>
                <a:latin typeface="Arial" pitchFamily="34" charset="0"/>
                <a:ea typeface="+mn-ea"/>
                <a:cs typeface="+mn-cs"/>
              </a:rPr>
              <a:t>– will be covered on next lecture</a:t>
            </a:r>
            <a:endParaRPr lang="pl-PL" sz="1400" u="sng" kern="1200" dirty="0">
              <a:solidFill>
                <a:srgbClr val="000000"/>
              </a:solidFill>
              <a:latin typeface="Arial" pitchFamily="34" charset="0"/>
            </a:endParaRPr>
          </a:p>
        </p:txBody>
      </p:sp>
      <p:sp>
        <p:nvSpPr>
          <p:cNvPr id="11" name="Rectangle 10">
            <a:extLst>
              <a:ext uri="{FF2B5EF4-FFF2-40B4-BE49-F238E27FC236}">
                <a16:creationId xmlns:a16="http://schemas.microsoft.com/office/drawing/2014/main" id="{AE930CA9-3CFE-E2E2-1BF1-0619071C0879}"/>
              </a:ext>
            </a:extLst>
          </p:cNvPr>
          <p:cNvSpPr/>
          <p:nvPr/>
        </p:nvSpPr>
        <p:spPr>
          <a:xfrm>
            <a:off x="858673" y="3309582"/>
            <a:ext cx="8360336" cy="369332"/>
          </a:xfrm>
          <a:prstGeom prst="rect">
            <a:avLst/>
          </a:prstGeom>
        </p:spPr>
        <p:txBody>
          <a:bodyPr wrap="square">
            <a:spAutoFit/>
          </a:bodyPr>
          <a:lstStyle/>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2" name="Rectangle 11">
            <a:extLst>
              <a:ext uri="{FF2B5EF4-FFF2-40B4-BE49-F238E27FC236}">
                <a16:creationId xmlns:a16="http://schemas.microsoft.com/office/drawing/2014/main" id="{63D3268E-4A27-5B6A-3A46-961E5F7C3AE9}"/>
              </a:ext>
            </a:extLst>
          </p:cNvPr>
          <p:cNvSpPr/>
          <p:nvPr/>
        </p:nvSpPr>
        <p:spPr>
          <a:xfrm>
            <a:off x="858674" y="5313570"/>
            <a:ext cx="8129264" cy="369332"/>
          </a:xfrm>
          <a:prstGeom prst="rect">
            <a:avLst/>
          </a:prstGeom>
        </p:spPr>
        <p:txBody>
          <a:bodyPr wrap="square">
            <a:spAutoFit/>
          </a:bodyPr>
          <a:lstStyle/>
          <a:p>
            <a:pPr algn="just" rtl="0" eaLnBrk="0" fontAlgn="base" hangingPunct="0">
              <a:spcBef>
                <a:spcPct val="50000"/>
              </a:spcBef>
              <a:spcAft>
                <a:spcPct val="0"/>
              </a:spcAft>
            </a:pPr>
            <a:endParaRPr lang="en-US" kern="1200" dirty="0">
              <a:solidFill>
                <a:srgbClr val="000000"/>
              </a:solidFill>
              <a:latin typeface="Arial" pitchFamily="34" charset="0"/>
              <a:ea typeface="+mn-ea"/>
              <a:cs typeface="+mn-cs"/>
            </a:endParaRPr>
          </a:p>
        </p:txBody>
      </p:sp>
      <p:sp>
        <p:nvSpPr>
          <p:cNvPr id="13" name="Rectangle 2">
            <a:extLst>
              <a:ext uri="{FF2B5EF4-FFF2-40B4-BE49-F238E27FC236}">
                <a16:creationId xmlns:a16="http://schemas.microsoft.com/office/drawing/2014/main" id="{D7863F11-51A9-132E-B175-95999025DF38}"/>
              </a:ext>
            </a:extLst>
          </p:cNvPr>
          <p:cNvSpPr txBox="1">
            <a:spLocks noChangeArrowheads="1"/>
          </p:cNvSpPr>
          <p:nvPr/>
        </p:nvSpPr>
        <p:spPr bwMode="auto">
          <a:xfrm>
            <a:off x="859507" y="423936"/>
            <a:ext cx="88804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2" tIns="49576" rIns="99152" bIns="49576" numCol="1" anchor="t" anchorCtr="0" compatLnSpc="1">
            <a:prstTxWarp prst="textNoShape">
              <a:avLst/>
            </a:prstTxWarp>
          </a:bodyPr>
          <a:lstStyle>
            <a:lvl1pPr algn="l" defTabSz="107315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3150" rtl="0" eaLnBrk="0" fontAlgn="base" hangingPunct="0">
              <a:lnSpc>
                <a:spcPct val="98000"/>
              </a:lnSpc>
              <a:spcBef>
                <a:spcPct val="0"/>
              </a:spcBef>
              <a:spcAft>
                <a:spcPct val="0"/>
              </a:spcAft>
              <a:defRPr sz="2200">
                <a:solidFill>
                  <a:schemeClr val="accent1"/>
                </a:solidFill>
                <a:latin typeface="Arial" pitchFamily="34" charset="0"/>
              </a:defRPr>
            </a:lvl2pPr>
            <a:lvl3pPr algn="l" defTabSz="1073150" rtl="0" eaLnBrk="0" fontAlgn="base" hangingPunct="0">
              <a:lnSpc>
                <a:spcPct val="98000"/>
              </a:lnSpc>
              <a:spcBef>
                <a:spcPct val="0"/>
              </a:spcBef>
              <a:spcAft>
                <a:spcPct val="0"/>
              </a:spcAft>
              <a:defRPr sz="2200">
                <a:solidFill>
                  <a:schemeClr val="accent1"/>
                </a:solidFill>
                <a:latin typeface="Arial" pitchFamily="34" charset="0"/>
              </a:defRPr>
            </a:lvl3pPr>
            <a:lvl4pPr algn="l" defTabSz="1073150" rtl="0" eaLnBrk="0" fontAlgn="base" hangingPunct="0">
              <a:lnSpc>
                <a:spcPct val="98000"/>
              </a:lnSpc>
              <a:spcBef>
                <a:spcPct val="0"/>
              </a:spcBef>
              <a:spcAft>
                <a:spcPct val="0"/>
              </a:spcAft>
              <a:defRPr sz="2200">
                <a:solidFill>
                  <a:schemeClr val="accent1"/>
                </a:solidFill>
                <a:latin typeface="Arial" pitchFamily="34" charset="0"/>
              </a:defRPr>
            </a:lvl4pPr>
            <a:lvl5pPr algn="l" defTabSz="1073150" rtl="0" eaLnBrk="0" fontAlgn="base" hangingPunct="0">
              <a:lnSpc>
                <a:spcPct val="98000"/>
              </a:lnSpc>
              <a:spcBef>
                <a:spcPct val="0"/>
              </a:spcBef>
              <a:spcAft>
                <a:spcPct val="0"/>
              </a:spcAft>
              <a:defRPr sz="2200">
                <a:solidFill>
                  <a:schemeClr val="accent1"/>
                </a:solidFill>
                <a:latin typeface="Arial" pitchFamily="34" charset="0"/>
              </a:defRPr>
            </a:lvl5pPr>
            <a:lvl6pPr marL="457200" algn="l" defTabSz="1073150" rtl="0" eaLnBrk="0" fontAlgn="base" hangingPunct="0">
              <a:lnSpc>
                <a:spcPct val="98000"/>
              </a:lnSpc>
              <a:spcBef>
                <a:spcPct val="0"/>
              </a:spcBef>
              <a:spcAft>
                <a:spcPct val="0"/>
              </a:spcAft>
              <a:defRPr sz="2200">
                <a:solidFill>
                  <a:schemeClr val="accent1"/>
                </a:solidFill>
                <a:latin typeface="Arial" pitchFamily="34" charset="0"/>
              </a:defRPr>
            </a:lvl6pPr>
            <a:lvl7pPr marL="914400" algn="l" defTabSz="1073150" rtl="0" eaLnBrk="0" fontAlgn="base" hangingPunct="0">
              <a:lnSpc>
                <a:spcPct val="98000"/>
              </a:lnSpc>
              <a:spcBef>
                <a:spcPct val="0"/>
              </a:spcBef>
              <a:spcAft>
                <a:spcPct val="0"/>
              </a:spcAft>
              <a:defRPr sz="2200">
                <a:solidFill>
                  <a:schemeClr val="accent1"/>
                </a:solidFill>
                <a:latin typeface="Arial" pitchFamily="34" charset="0"/>
              </a:defRPr>
            </a:lvl7pPr>
            <a:lvl8pPr marL="1371600" algn="l" defTabSz="1073150" rtl="0" eaLnBrk="0" fontAlgn="base" hangingPunct="0">
              <a:lnSpc>
                <a:spcPct val="98000"/>
              </a:lnSpc>
              <a:spcBef>
                <a:spcPct val="0"/>
              </a:spcBef>
              <a:spcAft>
                <a:spcPct val="0"/>
              </a:spcAft>
              <a:defRPr sz="2200">
                <a:solidFill>
                  <a:schemeClr val="accent1"/>
                </a:solidFill>
                <a:latin typeface="Arial" pitchFamily="34" charset="0"/>
              </a:defRPr>
            </a:lvl8pPr>
            <a:lvl9pPr marL="1828800" algn="l" defTabSz="1073150" rtl="0" eaLnBrk="0" fontAlgn="base" hangingPunct="0">
              <a:lnSpc>
                <a:spcPct val="98000"/>
              </a:lnSpc>
              <a:spcBef>
                <a:spcPct val="0"/>
              </a:spcBef>
              <a:spcAft>
                <a:spcPct val="0"/>
              </a:spcAft>
              <a:defRPr sz="2200">
                <a:solidFill>
                  <a:schemeClr val="accent1"/>
                </a:solidFill>
                <a:latin typeface="Arial" pitchFamily="34" charset="0"/>
              </a:defRPr>
            </a:lvl9pPr>
          </a:lstStyle>
          <a:p>
            <a:pPr marL="0" marR="0" lvl="0" indent="0" algn="l" defTabSz="1073150" rtl="0" eaLnBrk="0" fontAlgn="base" latinLnBrk="0" hangingPunct="0">
              <a:lnSpc>
                <a:spcPct val="98000"/>
              </a:lnSpc>
              <a:spcBef>
                <a:spcPct val="0"/>
              </a:spcBef>
              <a:spcAft>
                <a:spcPct val="0"/>
              </a:spcAft>
              <a:buClrTx/>
              <a:buSzTx/>
              <a:buFontTx/>
              <a:buNone/>
              <a:tabLst/>
              <a:defRPr/>
            </a:pPr>
            <a:r>
              <a:rPr kumimoji="0" lang="pl-PL" sz="2200" b="1" i="0" u="none" strike="noStrike" kern="0" cap="none" spc="0" normalizeH="0" baseline="0" noProof="0" dirty="0">
                <a:ln>
                  <a:noFill/>
                </a:ln>
                <a:solidFill>
                  <a:srgbClr val="FF0000"/>
                </a:solidFill>
                <a:effectLst/>
                <a:uLnTx/>
                <a:uFillTx/>
                <a:latin typeface="Arial"/>
                <a:ea typeface="+mj-ea"/>
                <a:cs typeface="+mj-cs"/>
              </a:rPr>
              <a:t>FVA examples</a:t>
            </a:r>
            <a:endParaRPr kumimoji="0" lang="fr-FR" sz="2200" b="0" i="0" u="none" strike="noStrike" kern="0" cap="none" spc="0" normalizeH="0" baseline="0" noProof="0" dirty="0">
              <a:ln>
                <a:noFill/>
              </a:ln>
              <a:solidFill>
                <a:srgbClr val="FF0000"/>
              </a:solidFill>
              <a:effectLst/>
              <a:uLnTx/>
              <a:uFillTx/>
              <a:latin typeface="Arial"/>
              <a:ea typeface="+mj-ea"/>
              <a:cs typeface="+mj-cs"/>
            </a:endParaRPr>
          </a:p>
        </p:txBody>
      </p:sp>
      <p:sp>
        <p:nvSpPr>
          <p:cNvPr id="14" name="Rectangle 13">
            <a:extLst>
              <a:ext uri="{FF2B5EF4-FFF2-40B4-BE49-F238E27FC236}">
                <a16:creationId xmlns:a16="http://schemas.microsoft.com/office/drawing/2014/main" id="{1864B963-6164-34D7-7E25-71E3CBACF46E}"/>
              </a:ext>
            </a:extLst>
          </p:cNvPr>
          <p:cNvSpPr/>
          <p:nvPr/>
        </p:nvSpPr>
        <p:spPr bwMode="auto">
          <a:xfrm>
            <a:off x="378942" y="323453"/>
            <a:ext cx="144016" cy="720080"/>
          </a:xfrm>
          <a:prstGeom prst="rect">
            <a:avLst/>
          </a:prstGeom>
          <a:solidFill>
            <a:srgbClr val="FF0000"/>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8" name="Espace réservé du numéro de diapositive 10">
            <a:extLst>
              <a:ext uri="{FF2B5EF4-FFF2-40B4-BE49-F238E27FC236}">
                <a16:creationId xmlns:a16="http://schemas.microsoft.com/office/drawing/2014/main" id="{DB5C4DA3-958E-C638-8982-B6ADE3D0E555}"/>
              </a:ext>
            </a:extLst>
          </p:cNvPr>
          <p:cNvSpPr txBox="1">
            <a:spLocks/>
          </p:cNvSpPr>
          <p:nvPr/>
        </p:nvSpPr>
        <p:spPr>
          <a:xfrm>
            <a:off x="10388054" y="7097405"/>
            <a:ext cx="459336" cy="304487"/>
          </a:xfrm>
          <a:prstGeom prst="rect">
            <a:avLst/>
          </a:prstGeom>
          <a:noFill/>
          <a:ln w="0" cmpd="sng">
            <a:noFill/>
            <a:prstDash val="solid"/>
          </a:ln>
        </p:spPr>
        <p:txBody>
          <a:bodyPr vert="horz" lIns="0" tIns="8255" rIns="0" bIns="0" anchor="t"/>
          <a:lstStyle/>
          <a:p>
            <a:r>
              <a:rPr lang="en-US" sz="1100" dirty="0"/>
              <a:t>8</a:t>
            </a:r>
          </a:p>
        </p:txBody>
      </p:sp>
    </p:spTree>
    <p:extLst>
      <p:ext uri="{BB962C8B-B14F-4D97-AF65-F5344CB8AC3E}">
        <p14:creationId xmlns:p14="http://schemas.microsoft.com/office/powerpoint/2010/main" val="16200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19736</TotalTime>
  <Words>6200</Words>
  <Application>Microsoft Office PowerPoint</Application>
  <PresentationFormat>Custom</PresentationFormat>
  <Paragraphs>715</Paragraphs>
  <Slides>53</Slides>
  <Notes>8</Notes>
  <HiddenSlides>24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5" baseType="lpstr">
      <vt:lpstr>Arial</vt:lpstr>
      <vt:lpstr>Calibri</vt:lpstr>
      <vt:lpstr>Cambria</vt:lpstr>
      <vt:lpstr>Courier New</vt:lpstr>
      <vt:lpstr>Symbol</vt:lpstr>
      <vt:lpstr>Times New Roman</vt:lpstr>
      <vt:lpstr>TitilliumWeb-Regular</vt:lpstr>
      <vt:lpstr>TitilliumWeb-SemiBold</vt:lpstr>
      <vt:lpstr>Verdana</vt:lpstr>
      <vt:lpstr>Wingdings</vt:lpstr>
      <vt:lpstr/>
      <vt:lpstr>Chart</vt:lpstr>
      <vt:lpstr>Fair &amp; Prudent Valuation: a High-Level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PVA : Key figures</vt:lpstr>
      <vt:lpstr>FVA / PVA : Key notions</vt:lpstr>
      <vt:lpstr>PowerPoint Presentation</vt:lpstr>
      <vt:lpstr>PowerPoint Presentation</vt:lpstr>
      <vt:lpstr>Pillar 3 Disclosure – PVA standing text and table review at 31 December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Laurent-Olivier VALIGNY</dc:creator>
  <cp:keywords>INTERNAL</cp:keywords>
  <dc:description>INTERNAL</dc:description>
  <cp:lastModifiedBy>Agnieszka LAGOWSKA</cp:lastModifiedBy>
  <cp:revision>209</cp:revision>
  <cp:lastPrinted>2019-11-07T12:48:27Z</cp:lastPrinted>
  <dcterms:modified xsi:type="dcterms:W3CDTF">2026-04-30T10:47:54Z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Internal</vt:lpwstr>
  </property>
  <property fmtid="{D5CDD505-2E9C-101B-9397-08002B2CF9AE}" pid="3" name="Footers">
    <vt:lpwstr>Footers</vt:lpwstr>
  </property>
  <property fmtid="{D5CDD505-2E9C-101B-9397-08002B2CF9AE}" pid="4" name="Classification">
    <vt:lpwstr>PUBLIC</vt:lpwstr>
  </property>
  <property fmtid="{D5CDD505-2E9C-101B-9397-08002B2CF9AE}" pid="5" name="MSIP_Label_3486a02c-2dfb-4efe-823f-aa2d1f0e6ab7_Enabled">
    <vt:lpwstr>true</vt:lpwstr>
  </property>
  <property fmtid="{D5CDD505-2E9C-101B-9397-08002B2CF9AE}" pid="6" name="MSIP_Label_3486a02c-2dfb-4efe-823f-aa2d1f0e6ab7_SetDate">
    <vt:lpwstr>2026-04-30T10:40:42Z</vt:lpwstr>
  </property>
  <property fmtid="{D5CDD505-2E9C-101B-9397-08002B2CF9AE}" pid="7" name="MSIP_Label_3486a02c-2dfb-4efe-823f-aa2d1f0e6ab7_Method">
    <vt:lpwstr>Privileged</vt:lpwstr>
  </property>
  <property fmtid="{D5CDD505-2E9C-101B-9397-08002B2CF9AE}" pid="8" name="MSIP_Label_3486a02c-2dfb-4efe-823f-aa2d1f0e6ab7_Name">
    <vt:lpwstr>CLAPUBLIC</vt:lpwstr>
  </property>
  <property fmtid="{D5CDD505-2E9C-101B-9397-08002B2CF9AE}" pid="9" name="MSIP_Label_3486a02c-2dfb-4efe-823f-aa2d1f0e6ab7_SiteId">
    <vt:lpwstr>e0fd434d-ba64-497b-90d2-859c472e1a92</vt:lpwstr>
  </property>
  <property fmtid="{D5CDD505-2E9C-101B-9397-08002B2CF9AE}" pid="10" name="MSIP_Label_3486a02c-2dfb-4efe-823f-aa2d1f0e6ab7_ActionId">
    <vt:lpwstr>e9edd948-632f-42f0-add5-0e2b91b80ce1</vt:lpwstr>
  </property>
  <property fmtid="{D5CDD505-2E9C-101B-9397-08002B2CF9AE}" pid="11" name="MSIP_Label_3486a02c-2dfb-4efe-823f-aa2d1f0e6ab7_ContentBits">
    <vt:lpwstr>2</vt:lpwstr>
  </property>
  <property fmtid="{D5CDD505-2E9C-101B-9397-08002B2CF9AE}" pid="12" name="MSIP_Label_3486a02c-2dfb-4efe-823f-aa2d1f0e6ab7_Tag">
    <vt:lpwstr>10, 0, 1, 1</vt:lpwstr>
  </property>
  <property fmtid="{D5CDD505-2E9C-101B-9397-08002B2CF9AE}" pid="13" name="ClassificationContentMarkingFooterLocations">
    <vt:lpwstr>:3</vt:lpwstr>
  </property>
  <property fmtid="{D5CDD505-2E9C-101B-9397-08002B2CF9AE}" pid="14" name="ClassificationContentMarkingFooterText">
    <vt:lpwstr>PUBLIC</vt:lpwstr>
  </property>
</Properties>
</file>